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8288000" cy="10287000"/>
  <p:notesSz cx="6858000" cy="9144000"/>
  <p:embeddedFontLst>
    <p:embeddedFont>
      <p:font typeface="Ara Hamah Alfidaa" panose="020B0604020202020204" charset="-78"/>
      <p:regular r:id="rId15"/>
    </p:embeddedFont>
    <p:embeddedFont>
      <p:font typeface="Tek Tall Arabic Bold" panose="020B0604020202020204" charset="-78"/>
      <p:regular r:id="rId16"/>
    </p:embeddedFont>
    <p:embeddedFont>
      <p:font typeface="TT Chocolates" panose="020B0604020202020204" charset="0"/>
      <p:regular r:id="rId17"/>
    </p:embeddedFont>
    <p:embeddedFont>
      <p:font typeface="TT Chocolate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1523D-B9B9-4E31-A859-1CB88DFE32A0}" v="382" dt="2025-11-30T11:35:36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1138" y="2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 Khanh Trinh" userId="37bdab420c0efeb8" providerId="LiveId" clId="{ECCDD2B8-1A2E-4380-8432-C91FFFEF602C}"/>
    <pc:docChg chg="undo custSel addSld delSld modSld">
      <pc:chgData name="Chi Khanh Trinh" userId="37bdab420c0efeb8" providerId="LiveId" clId="{ECCDD2B8-1A2E-4380-8432-C91FFFEF602C}" dt="2025-11-30T11:35:36.901" v="432" actId="14100"/>
      <pc:docMkLst>
        <pc:docMk/>
      </pc:docMkLst>
      <pc:sldChg chg="addSp delSp modSp mod modTransition">
        <pc:chgData name="Chi Khanh Trinh" userId="37bdab420c0efeb8" providerId="LiveId" clId="{ECCDD2B8-1A2E-4380-8432-C91FFFEF602C}" dt="2025-11-30T11:32:26.613" v="421" actId="21"/>
        <pc:sldMkLst>
          <pc:docMk/>
          <pc:sldMk cId="0" sldId="256"/>
        </pc:sldMkLst>
        <pc:graphicFrameChg chg="add del mod">
          <ac:chgData name="Chi Khanh Trinh" userId="37bdab420c0efeb8" providerId="LiveId" clId="{ECCDD2B8-1A2E-4380-8432-C91FFFEF602C}" dt="2025-11-30T11:32:26.613" v="421" actId="21"/>
          <ac:graphicFrameMkLst>
            <pc:docMk/>
            <pc:sldMk cId="0" sldId="256"/>
            <ac:graphicFrameMk id="11" creationId="{E6AB192A-BFD4-5593-E757-F75B61DA959B}"/>
          </ac:graphicFrameMkLst>
        </pc:graphicFrameChg>
      </pc:sldChg>
      <pc:sldChg chg="modSp mod modTransition modAnim">
        <pc:chgData name="Chi Khanh Trinh" userId="37bdab420c0efeb8" providerId="LiveId" clId="{ECCDD2B8-1A2E-4380-8432-C91FFFEF602C}" dt="2025-11-30T07:36:55.147" v="152" actId="14100"/>
        <pc:sldMkLst>
          <pc:docMk/>
          <pc:sldMk cId="0" sldId="257"/>
        </pc:sldMkLst>
        <pc:spChg chg="mod">
          <ac:chgData name="Chi Khanh Trinh" userId="37bdab420c0efeb8" providerId="LiveId" clId="{ECCDD2B8-1A2E-4380-8432-C91FFFEF602C}" dt="2025-11-30T07:36:55.147" v="152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Chi Khanh Trinh" userId="37bdab420c0efeb8" providerId="LiveId" clId="{ECCDD2B8-1A2E-4380-8432-C91FFFEF602C}" dt="2025-11-30T07:36:46.064" v="150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Chi Khanh Trinh" userId="37bdab420c0efeb8" providerId="LiveId" clId="{ECCDD2B8-1A2E-4380-8432-C91FFFEF602C}" dt="2025-11-30T07:34:08.679" v="126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Chi Khanh Trinh" userId="37bdab420c0efeb8" providerId="LiveId" clId="{ECCDD2B8-1A2E-4380-8432-C91FFFEF602C}" dt="2025-11-30T07:36:03.720" v="147" actId="14100"/>
          <ac:spMkLst>
            <pc:docMk/>
            <pc:sldMk cId="0" sldId="257"/>
            <ac:spMk id="6" creationId="{00000000-0000-0000-0000-000000000000}"/>
          </ac:spMkLst>
        </pc:spChg>
        <pc:spChg chg="mod">
          <ac:chgData name="Chi Khanh Trinh" userId="37bdab420c0efeb8" providerId="LiveId" clId="{ECCDD2B8-1A2E-4380-8432-C91FFFEF602C}" dt="2025-11-30T07:36:15.638" v="148" actId="14100"/>
          <ac:spMkLst>
            <pc:docMk/>
            <pc:sldMk cId="0" sldId="257"/>
            <ac:spMk id="15" creationId="{00000000-0000-0000-0000-000000000000}"/>
          </ac:spMkLst>
        </pc:spChg>
        <pc:spChg chg="mod">
          <ac:chgData name="Chi Khanh Trinh" userId="37bdab420c0efeb8" providerId="LiveId" clId="{ECCDD2B8-1A2E-4380-8432-C91FFFEF602C}" dt="2025-11-30T07:30:08.762" v="87" actId="1076"/>
          <ac:spMkLst>
            <pc:docMk/>
            <pc:sldMk cId="0" sldId="257"/>
            <ac:spMk id="17" creationId="{00000000-0000-0000-0000-000000000000}"/>
          </ac:spMkLst>
        </pc:spChg>
      </pc:sldChg>
      <pc:sldChg chg="modSp mod modTransition modAnim">
        <pc:chgData name="Chi Khanh Trinh" userId="37bdab420c0efeb8" providerId="LiveId" clId="{ECCDD2B8-1A2E-4380-8432-C91FFFEF602C}" dt="2025-11-30T07:38:23.216" v="179"/>
        <pc:sldMkLst>
          <pc:docMk/>
          <pc:sldMk cId="0" sldId="258"/>
        </pc:sldMkLst>
        <pc:spChg chg="mod">
          <ac:chgData name="Chi Khanh Trinh" userId="37bdab420c0efeb8" providerId="LiveId" clId="{ECCDD2B8-1A2E-4380-8432-C91FFFEF602C}" dt="2025-11-30T07:37:00.867" v="153" actId="1076"/>
          <ac:spMkLst>
            <pc:docMk/>
            <pc:sldMk cId="0" sldId="258"/>
            <ac:spMk id="3" creationId="{00000000-0000-0000-0000-000000000000}"/>
          </ac:spMkLst>
        </pc:spChg>
      </pc:sldChg>
      <pc:sldChg chg="modSp mod modTransition modAnim">
        <pc:chgData name="Chi Khanh Trinh" userId="37bdab420c0efeb8" providerId="LiveId" clId="{ECCDD2B8-1A2E-4380-8432-C91FFFEF602C}" dt="2025-11-30T07:42:51.265" v="237" actId="1076"/>
        <pc:sldMkLst>
          <pc:docMk/>
          <pc:sldMk cId="0" sldId="259"/>
        </pc:sldMkLst>
        <pc:spChg chg="mod">
          <ac:chgData name="Chi Khanh Trinh" userId="37bdab420c0efeb8" providerId="LiveId" clId="{ECCDD2B8-1A2E-4380-8432-C91FFFEF602C}" dt="2025-11-30T07:42:51.265" v="237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Chi Khanh Trinh" userId="37bdab420c0efeb8" providerId="LiveId" clId="{ECCDD2B8-1A2E-4380-8432-C91FFFEF602C}" dt="2025-11-30T07:40:04.970" v="196" actId="1076"/>
          <ac:spMkLst>
            <pc:docMk/>
            <pc:sldMk cId="0" sldId="259"/>
            <ac:spMk id="5" creationId="{00000000-0000-0000-0000-000000000000}"/>
          </ac:spMkLst>
        </pc:spChg>
      </pc:sldChg>
      <pc:sldChg chg="modTransition modAnim">
        <pc:chgData name="Chi Khanh Trinh" userId="37bdab420c0efeb8" providerId="LiveId" clId="{ECCDD2B8-1A2E-4380-8432-C91FFFEF602C}" dt="2025-11-30T07:45:49.112" v="284"/>
        <pc:sldMkLst>
          <pc:docMk/>
          <pc:sldMk cId="0" sldId="260"/>
        </pc:sldMkLst>
      </pc:sldChg>
      <pc:sldChg chg="modSp mod modTransition modAnim">
        <pc:chgData name="Chi Khanh Trinh" userId="37bdab420c0efeb8" providerId="LiveId" clId="{ECCDD2B8-1A2E-4380-8432-C91FFFEF602C}" dt="2025-11-30T07:49:23.327" v="309"/>
        <pc:sldMkLst>
          <pc:docMk/>
          <pc:sldMk cId="0" sldId="261"/>
        </pc:sldMkLst>
        <pc:spChg chg="mod">
          <ac:chgData name="Chi Khanh Trinh" userId="37bdab420c0efeb8" providerId="LiveId" clId="{ECCDD2B8-1A2E-4380-8432-C91FFFEF602C}" dt="2025-11-30T07:48:38.845" v="292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Chi Khanh Trinh" userId="37bdab420c0efeb8" providerId="LiveId" clId="{ECCDD2B8-1A2E-4380-8432-C91FFFEF602C}" dt="2025-11-30T07:48:54.271" v="294" actId="1076"/>
          <ac:spMkLst>
            <pc:docMk/>
            <pc:sldMk cId="0" sldId="261"/>
            <ac:spMk id="7" creationId="{00000000-0000-0000-0000-000000000000}"/>
          </ac:spMkLst>
        </pc:spChg>
      </pc:sldChg>
      <pc:sldChg chg="modTransition modAnim">
        <pc:chgData name="Chi Khanh Trinh" userId="37bdab420c0efeb8" providerId="LiveId" clId="{ECCDD2B8-1A2E-4380-8432-C91FFFEF602C}" dt="2025-11-30T07:50:38.695" v="321"/>
        <pc:sldMkLst>
          <pc:docMk/>
          <pc:sldMk cId="0" sldId="262"/>
        </pc:sldMkLst>
      </pc:sldChg>
      <pc:sldChg chg="modSp mod modTransition modAnim">
        <pc:chgData name="Chi Khanh Trinh" userId="37bdab420c0efeb8" providerId="LiveId" clId="{ECCDD2B8-1A2E-4380-8432-C91FFFEF602C}" dt="2025-11-30T07:52:49.369" v="364" actId="1076"/>
        <pc:sldMkLst>
          <pc:docMk/>
          <pc:sldMk cId="0" sldId="263"/>
        </pc:sldMkLst>
        <pc:spChg chg="mod">
          <ac:chgData name="Chi Khanh Trinh" userId="37bdab420c0efeb8" providerId="LiveId" clId="{ECCDD2B8-1A2E-4380-8432-C91FFFEF602C}" dt="2025-11-30T07:52:20.654" v="362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Chi Khanh Trinh" userId="37bdab420c0efeb8" providerId="LiveId" clId="{ECCDD2B8-1A2E-4380-8432-C91FFFEF602C}" dt="2025-11-30T07:52:49.369" v="364" actId="1076"/>
          <ac:spMkLst>
            <pc:docMk/>
            <pc:sldMk cId="0" sldId="263"/>
            <ac:spMk id="16" creationId="{00000000-0000-0000-0000-000000000000}"/>
          </ac:spMkLst>
        </pc:spChg>
      </pc:sldChg>
      <pc:sldChg chg="modSp mod modTransition modAnim">
        <pc:chgData name="Chi Khanh Trinh" userId="37bdab420c0efeb8" providerId="LiveId" clId="{ECCDD2B8-1A2E-4380-8432-C91FFFEF602C}" dt="2025-11-30T07:53:33.282" v="375"/>
        <pc:sldMkLst>
          <pc:docMk/>
          <pc:sldMk cId="0" sldId="264"/>
        </pc:sldMkLst>
        <pc:spChg chg="mod">
          <ac:chgData name="Chi Khanh Trinh" userId="37bdab420c0efeb8" providerId="LiveId" clId="{ECCDD2B8-1A2E-4380-8432-C91FFFEF602C}" dt="2025-11-30T07:53:00.618" v="366" actId="1076"/>
          <ac:spMkLst>
            <pc:docMk/>
            <pc:sldMk cId="0" sldId="264"/>
            <ac:spMk id="3" creationId="{00000000-0000-0000-0000-000000000000}"/>
          </ac:spMkLst>
        </pc:spChg>
      </pc:sldChg>
      <pc:sldChg chg="modTransition modAnim">
        <pc:chgData name="Chi Khanh Trinh" userId="37bdab420c0efeb8" providerId="LiveId" clId="{ECCDD2B8-1A2E-4380-8432-C91FFFEF602C}" dt="2025-11-30T07:54:08.564" v="397"/>
        <pc:sldMkLst>
          <pc:docMk/>
          <pc:sldMk cId="0" sldId="265"/>
        </pc:sldMkLst>
      </pc:sldChg>
      <pc:sldChg chg="modTransition modAnim">
        <pc:chgData name="Chi Khanh Trinh" userId="37bdab420c0efeb8" providerId="LiveId" clId="{ECCDD2B8-1A2E-4380-8432-C91FFFEF602C}" dt="2025-11-30T07:54:41.454" v="417"/>
        <pc:sldMkLst>
          <pc:docMk/>
          <pc:sldMk cId="0" sldId="266"/>
        </pc:sldMkLst>
      </pc:sldChg>
      <pc:sldChg chg="modTransition">
        <pc:chgData name="Chi Khanh Trinh" userId="37bdab420c0efeb8" providerId="LiveId" clId="{ECCDD2B8-1A2E-4380-8432-C91FFFEF602C}" dt="2025-11-30T07:28:49.126" v="71"/>
        <pc:sldMkLst>
          <pc:docMk/>
          <pc:sldMk cId="0" sldId="267"/>
        </pc:sldMkLst>
      </pc:sldChg>
      <pc:sldChg chg="new del">
        <pc:chgData name="Chi Khanh Trinh" userId="37bdab420c0efeb8" providerId="LiveId" clId="{ECCDD2B8-1A2E-4380-8432-C91FFFEF602C}" dt="2025-11-30T11:32:52.636" v="424" actId="2696"/>
        <pc:sldMkLst>
          <pc:docMk/>
          <pc:sldMk cId="431686031" sldId="268"/>
        </pc:sldMkLst>
      </pc:sldChg>
      <pc:sldChg chg="addSp delSp modSp new mod">
        <pc:chgData name="Chi Khanh Trinh" userId="37bdab420c0efeb8" providerId="LiveId" clId="{ECCDD2B8-1A2E-4380-8432-C91FFFEF602C}" dt="2025-11-30T11:35:36.901" v="432" actId="14100"/>
        <pc:sldMkLst>
          <pc:docMk/>
          <pc:sldMk cId="3490077082" sldId="269"/>
        </pc:sldMkLst>
        <pc:graphicFrameChg chg="add del mod">
          <ac:chgData name="Chi Khanh Trinh" userId="37bdab420c0efeb8" providerId="LiveId" clId="{ECCDD2B8-1A2E-4380-8432-C91FFFEF602C}" dt="2025-11-30T11:33:18.283" v="426" actId="21"/>
          <ac:graphicFrameMkLst>
            <pc:docMk/>
            <pc:sldMk cId="3490077082" sldId="269"/>
            <ac:graphicFrameMk id="2" creationId="{753C8629-F758-7474-4992-822C4D4EFE2D}"/>
          </ac:graphicFrameMkLst>
        </pc:graphicFrameChg>
        <pc:graphicFrameChg chg="add mod">
          <ac:chgData name="Chi Khanh Trinh" userId="37bdab420c0efeb8" providerId="LiveId" clId="{ECCDD2B8-1A2E-4380-8432-C91FFFEF602C}" dt="2025-11-30T11:35:36.901" v="432" actId="14100"/>
          <ac:graphicFrameMkLst>
            <pc:docMk/>
            <pc:sldMk cId="3490077082" sldId="269"/>
            <ac:graphicFrameMk id="3" creationId="{3C2103E7-CE36-FF2C-082F-58E6D172E7B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.png"/><Relationship Id="rId7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66553">
            <a:off x="-5268182" y="-772916"/>
            <a:ext cx="25077868" cy="17812091"/>
          </a:xfrm>
          <a:custGeom>
            <a:avLst/>
            <a:gdLst/>
            <a:ahLst/>
            <a:cxnLst/>
            <a:rect l="l" t="t" r="r" b="b"/>
            <a:pathLst>
              <a:path w="25077868" h="17812091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04153" y="2882592"/>
            <a:ext cx="8334816" cy="4152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7"/>
              </a:lnSpc>
            </a:pPr>
            <a:r>
              <a:rPr lang="en-US" sz="14202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AI hỗ trợ sức khỏe số như thế nào</a:t>
            </a:r>
          </a:p>
        </p:txBody>
      </p:sp>
      <p:sp>
        <p:nvSpPr>
          <p:cNvPr id="5" name="Freeform 5"/>
          <p:cNvSpPr/>
          <p:nvPr/>
        </p:nvSpPr>
        <p:spPr>
          <a:xfrm>
            <a:off x="1404153" y="6798564"/>
            <a:ext cx="7115854" cy="1358481"/>
          </a:xfrm>
          <a:custGeom>
            <a:avLst/>
            <a:gdLst/>
            <a:ahLst/>
            <a:cxnLst/>
            <a:rect l="l" t="t" r="r" b="b"/>
            <a:pathLst>
              <a:path w="7115854" h="1358481">
                <a:moveTo>
                  <a:pt x="0" y="0"/>
                </a:moveTo>
                <a:lnTo>
                  <a:pt x="7115854" y="0"/>
                </a:lnTo>
                <a:lnTo>
                  <a:pt x="7115854" y="1358482"/>
                </a:lnTo>
                <a:lnTo>
                  <a:pt x="0" y="1358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062465" y="8940396"/>
            <a:ext cx="6102269" cy="635808"/>
            <a:chOff x="0" y="0"/>
            <a:chExt cx="3900488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00488" cy="406400"/>
            </a:xfrm>
            <a:custGeom>
              <a:avLst/>
              <a:gdLst/>
              <a:ahLst/>
              <a:cxnLst/>
              <a:rect l="l" t="t" r="r" b="b"/>
              <a:pathLst>
                <a:path w="3900488" h="406400">
                  <a:moveTo>
                    <a:pt x="3697288" y="0"/>
                  </a:moveTo>
                  <a:cubicBezTo>
                    <a:pt x="3809512" y="0"/>
                    <a:pt x="3900488" y="90976"/>
                    <a:pt x="3900488" y="203200"/>
                  </a:cubicBezTo>
                  <a:cubicBezTo>
                    <a:pt x="3900488" y="315424"/>
                    <a:pt x="3809512" y="406400"/>
                    <a:pt x="369728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>
                <a:alpha val="8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575"/>
              <a:ext cx="3900488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86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47750" y="6930710"/>
            <a:ext cx="6805701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b="1" spc="478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Let’s start!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62465" y="9043352"/>
            <a:ext cx="4658006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A036BB"/>
                </a:solidFill>
                <a:latin typeface="TT Chocolates Bold"/>
                <a:ea typeface="TT Chocolates Bold"/>
                <a:cs typeface="TT Chocolates Bold"/>
                <a:sym typeface="TT Chocolates Bold"/>
              </a:rPr>
              <a:t>Presented by group 6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199" b="1">
              <a:solidFill>
                <a:srgbClr val="A036BB"/>
              </a:solidFill>
              <a:latin typeface="TT Chocolates Bold"/>
              <a:ea typeface="TT Chocolates Bold"/>
              <a:cs typeface="TT Chocolates Bold"/>
              <a:sym typeface="TT Chocolates Bold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571518" y="0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89442" y="687184"/>
            <a:ext cx="13709116" cy="1838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7"/>
              </a:lnSpc>
            </a:pPr>
            <a:r>
              <a:rPr lang="en-US" sz="5683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1. Thiên </a:t>
            </a:r>
            <a:r>
              <a:rPr lang="en-US" sz="5683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kiến</a:t>
            </a:r>
            <a:r>
              <a:rPr lang="en-US" sz="5683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83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trong</a:t>
            </a:r>
            <a:r>
              <a:rPr lang="en-US" sz="5683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83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thuật</a:t>
            </a:r>
            <a:r>
              <a:rPr lang="en-US" sz="5683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83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toán</a:t>
            </a:r>
            <a:r>
              <a:rPr lang="en-US" sz="5683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AI (Algorithmic Bias)</a:t>
            </a:r>
          </a:p>
          <a:p>
            <a:pPr algn="ctr">
              <a:lnSpc>
                <a:spcPts val="6697"/>
              </a:lnSpc>
            </a:pPr>
            <a:endParaRPr lang="en-US" sz="5683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6863" y="6360494"/>
            <a:ext cx="17574274" cy="289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Thiên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kiến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không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nằm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trong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bản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thân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thuật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toán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toán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học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mà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nằm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ở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yếu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tố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liên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quan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đến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thiết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kế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hệ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thống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:</a:t>
            </a:r>
          </a:p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2.1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Huấn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luyện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(Training Data Bias)</a:t>
            </a:r>
          </a:p>
          <a:p>
            <a:pPr algn="ctr">
              <a:lnSpc>
                <a:spcPts val="4599"/>
              </a:lnSpc>
              <a:spcBef>
                <a:spcPct val="0"/>
              </a:spcBef>
            </a:pP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2.2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Thiết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kế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Thuật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85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toán</a:t>
            </a:r>
            <a:r>
              <a:rPr lang="en-US" sz="3285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(Design Bias)</a:t>
            </a:r>
          </a:p>
          <a:p>
            <a:pPr algn="ctr">
              <a:lnSpc>
                <a:spcPts val="4599"/>
              </a:lnSpc>
              <a:spcBef>
                <a:spcPct val="0"/>
              </a:spcBef>
            </a:pPr>
            <a:endParaRPr lang="en-US" sz="3285" spc="26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091385" y="4817316"/>
            <a:ext cx="12105230" cy="117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56"/>
              </a:lnSpc>
            </a:pPr>
            <a:r>
              <a:rPr lang="en-US" sz="6825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2. </a:t>
            </a:r>
            <a:r>
              <a:rPr lang="en-US" sz="6825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Nguồn</a:t>
            </a:r>
            <a:r>
              <a:rPr lang="en-US" sz="6825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825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gốc</a:t>
            </a:r>
            <a:r>
              <a:rPr lang="en-US" sz="6825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825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và</a:t>
            </a:r>
            <a:r>
              <a:rPr lang="en-US" sz="6825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Nguyên </a:t>
            </a:r>
            <a:r>
              <a:rPr lang="en-US" sz="6825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nhân</a:t>
            </a:r>
            <a:r>
              <a:rPr lang="en-US" sz="6825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825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Chính</a:t>
            </a:r>
            <a:endParaRPr lang="en-US" sz="6825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57037" y="2260950"/>
            <a:ext cx="16373926" cy="2251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8"/>
              </a:lnSpc>
              <a:spcBef>
                <a:spcPct val="0"/>
              </a:spcBef>
            </a:pP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Thiên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kiến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trong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thuật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toán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AI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là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một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hiện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tượng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mà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một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mô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hình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AI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đưa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ra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kết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quả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một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cách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không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công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bằng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(biased)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hoặc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có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tính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hệ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thống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phân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biệt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đối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xử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(discriminatory)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dựa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trên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thuộc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tính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nhạy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cảm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như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chủng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tộc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giới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tính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tuổi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tác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hoặc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tình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trạng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kinh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tế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xã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155" spc="25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hội</a:t>
            </a:r>
            <a:r>
              <a:rPr lang="en-US" sz="3155" spc="25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.</a:t>
            </a:r>
          </a:p>
          <a:p>
            <a:pPr algn="ctr">
              <a:lnSpc>
                <a:spcPts val="4706"/>
              </a:lnSpc>
              <a:spcBef>
                <a:spcPct val="0"/>
              </a:spcBef>
            </a:pPr>
            <a:endParaRPr lang="en-US" sz="3155" spc="25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691310" y="-152400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6" y="0"/>
                </a:lnTo>
                <a:lnTo>
                  <a:pt x="22355666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50683" y="423058"/>
            <a:ext cx="16475181" cy="1077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8"/>
              </a:lnSpc>
            </a:pPr>
            <a:r>
              <a:rPr lang="en-US" sz="622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3. </a:t>
            </a:r>
            <a:r>
              <a:rPr lang="en-US" sz="6220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Tác</a:t>
            </a:r>
            <a:r>
              <a:rPr lang="en-US" sz="622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20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động</a:t>
            </a:r>
            <a:r>
              <a:rPr lang="en-US" sz="622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20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của</a:t>
            </a:r>
            <a:r>
              <a:rPr lang="en-US" sz="622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Thiên </a:t>
            </a:r>
            <a:r>
              <a:rPr lang="en-US" sz="6220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kiến</a:t>
            </a:r>
            <a:r>
              <a:rPr lang="en-US" sz="622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20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trong</a:t>
            </a:r>
            <a:r>
              <a:rPr lang="en-US" sz="622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20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sức</a:t>
            </a:r>
            <a:r>
              <a:rPr lang="en-US" sz="622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20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khỏe</a:t>
            </a:r>
            <a:r>
              <a:rPr lang="en-US" sz="622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20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số</a:t>
            </a:r>
            <a:endParaRPr lang="en-US" sz="6220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72561" y="6276364"/>
            <a:ext cx="16486739" cy="401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Để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chống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lại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thiên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kiến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trong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thuật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toán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cần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có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sự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kết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hợp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giữa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kỹ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thuật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quản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trị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:</a:t>
            </a:r>
          </a:p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Cân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bằng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(Data Curation and Balancing):</a:t>
            </a:r>
          </a:p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-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Kiểm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toán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: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Thực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hiện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đánh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giá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kỹ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lưỡng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để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xác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định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loại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bỏ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thành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kiến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lịch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sử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đảm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bảo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tính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đại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diện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chất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lượng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.</a:t>
            </a:r>
          </a:p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-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Tăng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cường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: Thu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thập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thêm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từ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nhóm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thiểu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số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hoặc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sử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dụng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kỹ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thuật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tạo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tổng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hợp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(Synthetic Data)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để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cân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bằng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tập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huấn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267" spc="26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luyện</a:t>
            </a:r>
            <a:r>
              <a:rPr lang="en-US" sz="3267" spc="26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.</a:t>
            </a:r>
          </a:p>
          <a:p>
            <a:pPr algn="ctr">
              <a:lnSpc>
                <a:spcPts val="4574"/>
              </a:lnSpc>
              <a:spcBef>
                <a:spcPct val="0"/>
              </a:spcBef>
            </a:pPr>
            <a:endParaRPr lang="en-US" sz="3267" spc="26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7246" y="4864274"/>
            <a:ext cx="16342054" cy="108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07"/>
              </a:lnSpc>
            </a:pPr>
            <a:r>
              <a:rPr lang="en-US" sz="6219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4.  </a:t>
            </a:r>
            <a:r>
              <a:rPr lang="en-US" sz="6219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Biện</a:t>
            </a:r>
            <a:r>
              <a:rPr lang="en-US" sz="6219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19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pháp</a:t>
            </a:r>
            <a:r>
              <a:rPr lang="en-US" sz="6219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19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giải</a:t>
            </a:r>
            <a:r>
              <a:rPr lang="en-US" sz="6219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19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quyết</a:t>
            </a:r>
            <a:r>
              <a:rPr lang="en-US" sz="6219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19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và</a:t>
            </a:r>
            <a:r>
              <a:rPr lang="en-US" sz="6219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19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giảm</a:t>
            </a:r>
            <a:r>
              <a:rPr lang="en-US" sz="6219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6219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thiểu</a:t>
            </a:r>
            <a:endParaRPr lang="en-US" sz="6219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41789" y="1617049"/>
            <a:ext cx="15764444" cy="298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9"/>
              </a:lnSpc>
              <a:spcBef>
                <a:spcPct val="0"/>
              </a:spcBef>
            </a:pP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Khi AI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có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thiên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kiến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nó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có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thể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gây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ra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những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hậu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quả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nghiêm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trọng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trong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lĩnh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vực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y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tế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:</a:t>
            </a:r>
          </a:p>
          <a:p>
            <a:pPr algn="l">
              <a:lnSpc>
                <a:spcPts val="4769"/>
              </a:lnSpc>
              <a:spcBef>
                <a:spcPct val="0"/>
              </a:spcBef>
            </a:pP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-Sai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sót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trong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Chẩn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đoán</a:t>
            </a:r>
            <a:endParaRPr lang="en-US" sz="3406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4769"/>
              </a:lnSpc>
              <a:spcBef>
                <a:spcPct val="0"/>
              </a:spcBef>
            </a:pP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-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Phân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bổ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Nguồn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lực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Y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tế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Không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Công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bằng</a:t>
            </a:r>
            <a:endParaRPr lang="en-US" sz="3406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4769"/>
              </a:lnSpc>
              <a:spcBef>
                <a:spcPct val="0"/>
              </a:spcBef>
            </a:pP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-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Quyết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định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Điều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trị</a:t>
            </a:r>
            <a:r>
              <a:rPr lang="en-US" sz="340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Sai </a:t>
            </a:r>
            <a:r>
              <a:rPr lang="en-US" sz="3406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lệch</a:t>
            </a:r>
            <a:endParaRPr lang="en-US" sz="3406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4769"/>
              </a:lnSpc>
              <a:spcBef>
                <a:spcPct val="0"/>
              </a:spcBef>
            </a:pPr>
            <a:endParaRPr lang="en-US" sz="3406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16" t="-8164" r="-1723" b="-169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866553">
            <a:off x="-5268182" y="-772916"/>
            <a:ext cx="25077868" cy="17812091"/>
          </a:xfrm>
          <a:custGeom>
            <a:avLst/>
            <a:gdLst/>
            <a:ahLst/>
            <a:cxnLst/>
            <a:rect l="l" t="t" r="r" b="b"/>
            <a:pathLst>
              <a:path w="25077868" h="17812091">
                <a:moveTo>
                  <a:pt x="0" y="0"/>
                </a:moveTo>
                <a:lnTo>
                  <a:pt x="25077868" y="0"/>
                </a:lnTo>
                <a:lnTo>
                  <a:pt x="25077868" y="17812090"/>
                </a:lnTo>
                <a:lnTo>
                  <a:pt x="0" y="17812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1695" y="3310180"/>
            <a:ext cx="8334816" cy="471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Thank</a:t>
            </a:r>
          </a:p>
          <a:p>
            <a:pPr algn="l">
              <a:lnSpc>
                <a:spcPts val="17175"/>
              </a:lnSpc>
            </a:pPr>
            <a:r>
              <a:rPr lang="en-US" sz="23527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ll/>
      </p:transition>
    </mc:Choice>
    <mc:Fallback xmlns="">
      <p:transition spd="slow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0F3D2B15-AB71-26AE-4D1A-400EB0B8E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7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3965590" y="-4010845"/>
            <a:ext cx="10356819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4195132">
            <a:off x="-3516982" y="-1863420"/>
            <a:ext cx="26931805" cy="19128889"/>
          </a:xfrm>
          <a:custGeom>
            <a:avLst/>
            <a:gdLst/>
            <a:ahLst/>
            <a:cxnLst/>
            <a:rect l="l" t="t" r="r" b="b"/>
            <a:pathLst>
              <a:path w="26931805" h="19128889">
                <a:moveTo>
                  <a:pt x="0" y="0"/>
                </a:moveTo>
                <a:lnTo>
                  <a:pt x="26931805" y="0"/>
                </a:lnTo>
                <a:lnTo>
                  <a:pt x="26931805" y="19128888"/>
                </a:lnTo>
                <a:lnTo>
                  <a:pt x="0" y="19128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70677" y="-45254"/>
            <a:ext cx="10558576" cy="3958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97"/>
              </a:lnSpc>
            </a:pPr>
            <a:r>
              <a:rPr lang="en-US" sz="23140" spc="393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agenda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1639569" y="4290568"/>
            <a:ext cx="930337" cy="800090"/>
          </a:xfrm>
          <a:custGeom>
            <a:avLst/>
            <a:gdLst/>
            <a:ahLst/>
            <a:cxnLst/>
            <a:rect l="l" t="t" r="r" b="b"/>
            <a:pathLst>
              <a:path w="930337" h="800090">
                <a:moveTo>
                  <a:pt x="0" y="0"/>
                </a:moveTo>
                <a:lnTo>
                  <a:pt x="930337" y="0"/>
                </a:lnTo>
                <a:lnTo>
                  <a:pt x="930337" y="800089"/>
                </a:lnTo>
                <a:lnTo>
                  <a:pt x="0" y="800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99277" y="3893368"/>
            <a:ext cx="774702" cy="1372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92"/>
              </a:lnSpc>
            </a:pPr>
            <a:r>
              <a:rPr lang="en-US" sz="7923" dirty="0">
                <a:solidFill>
                  <a:srgbClr val="374F90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1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73889" y="6004183"/>
            <a:ext cx="800090" cy="1202563"/>
            <a:chOff x="0" y="0"/>
            <a:chExt cx="1066786" cy="1603418"/>
          </a:xfrm>
        </p:grpSpPr>
        <p:sp>
          <p:nvSpPr>
            <p:cNvPr id="8" name="Freeform 8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 dirty="0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541585" y="4045768"/>
            <a:ext cx="800090" cy="1202563"/>
            <a:chOff x="0" y="0"/>
            <a:chExt cx="1066786" cy="1603418"/>
          </a:xfrm>
        </p:grpSpPr>
        <p:sp>
          <p:nvSpPr>
            <p:cNvPr id="11" name="Freeform 11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52400"/>
              <a:ext cx="1032936" cy="1755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 dirty="0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3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541586" y="5889883"/>
            <a:ext cx="800090" cy="1372427"/>
            <a:chOff x="1" y="-152400"/>
            <a:chExt cx="1066786" cy="1829903"/>
          </a:xfrm>
        </p:grpSpPr>
        <p:sp>
          <p:nvSpPr>
            <p:cNvPr id="14" name="Freeform 14"/>
            <p:cNvSpPr/>
            <p:nvPr/>
          </p:nvSpPr>
          <p:spPr>
            <a:xfrm rot="-5400000">
              <a:off x="-86831" y="305142"/>
              <a:ext cx="1240449" cy="1066786"/>
            </a:xfrm>
            <a:custGeom>
              <a:avLst/>
              <a:gdLst/>
              <a:ahLst/>
              <a:cxnLst/>
              <a:rect l="l" t="t" r="r" b="b"/>
              <a:pathLst>
                <a:path w="1240449" h="1066786">
                  <a:moveTo>
                    <a:pt x="0" y="0"/>
                  </a:moveTo>
                  <a:lnTo>
                    <a:pt x="1240449" y="0"/>
                  </a:lnTo>
                  <a:lnTo>
                    <a:pt x="1240449" y="1066786"/>
                  </a:lnTo>
                  <a:lnTo>
                    <a:pt x="0" y="106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8528" y="-152400"/>
              <a:ext cx="994407" cy="18299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092"/>
                </a:lnSpc>
              </a:pPr>
              <a:r>
                <a:rPr lang="en-US" sz="7923" dirty="0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4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767503" y="1682189"/>
            <a:ext cx="6491797" cy="7706320"/>
          </a:xfrm>
          <a:custGeom>
            <a:avLst/>
            <a:gdLst/>
            <a:ahLst/>
            <a:cxnLst/>
            <a:rect l="l" t="t" r="r" b="b"/>
            <a:pathLst>
              <a:path w="6491797" h="7706320">
                <a:moveTo>
                  <a:pt x="0" y="0"/>
                </a:moveTo>
                <a:lnTo>
                  <a:pt x="6491797" y="0"/>
                </a:lnTo>
                <a:lnTo>
                  <a:pt x="6491797" y="7706320"/>
                </a:lnTo>
                <a:lnTo>
                  <a:pt x="0" y="77063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959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2665943" y="4523040"/>
            <a:ext cx="2302098" cy="43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Giới</a:t>
            </a: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thiệu</a:t>
            </a:r>
            <a:endParaRPr lang="en-US" sz="3072" spc="24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858487" y="6042283"/>
            <a:ext cx="2302098" cy="165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dụng</a:t>
            </a: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của</a:t>
            </a: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AI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trong</a:t>
            </a: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sức</a:t>
            </a: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khỏe</a:t>
            </a: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số</a:t>
            </a:r>
            <a:endParaRPr lang="en-US" sz="3072" spc="24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226"/>
              </a:lnSpc>
            </a:pPr>
            <a:endParaRPr lang="en-US" sz="3072" spc="24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02836" y="4389325"/>
            <a:ext cx="2302098" cy="83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Công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nghệ</a:t>
            </a: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kiến</a:t>
            </a: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trúc</a:t>
            </a:r>
            <a:endParaRPr lang="en-US" sz="3072" spc="24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02836" y="6422588"/>
            <a:ext cx="2302098" cy="43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6"/>
              </a:lnSpc>
            </a:pP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Thách</a:t>
            </a:r>
            <a:r>
              <a:rPr lang="en-US" sz="3072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72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thức</a:t>
            </a:r>
            <a:endParaRPr lang="en-US" sz="3072" spc="24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322489">
            <a:off x="3719264" y="-1538047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443944" y="1028700"/>
            <a:ext cx="5866018" cy="8385786"/>
            <a:chOff x="0" y="0"/>
            <a:chExt cx="4434840" cy="6339840"/>
          </a:xfrm>
        </p:grpSpPr>
        <p:sp>
          <p:nvSpPr>
            <p:cNvPr id="5" name="Freeform 5"/>
            <p:cNvSpPr/>
            <p:nvPr/>
          </p:nvSpPr>
          <p:spPr>
            <a:xfrm>
              <a:off x="0" y="436880"/>
              <a:ext cx="4064000" cy="5902960"/>
            </a:xfrm>
            <a:custGeom>
              <a:avLst/>
              <a:gdLst/>
              <a:ahLst/>
              <a:cxnLst/>
              <a:rect l="l" t="t" r="r" b="b"/>
              <a:pathLst>
                <a:path w="4064000" h="5902960">
                  <a:moveTo>
                    <a:pt x="4064000" y="5902960"/>
                  </a:moveTo>
                  <a:lnTo>
                    <a:pt x="0" y="5902960"/>
                  </a:lnTo>
                  <a:lnTo>
                    <a:pt x="0" y="0"/>
                  </a:lnTo>
                  <a:lnTo>
                    <a:pt x="4064000" y="0"/>
                  </a:lnTo>
                  <a:lnTo>
                    <a:pt x="4064000" y="5902960"/>
                  </a:lnTo>
                  <a:close/>
                </a:path>
              </a:pathLst>
            </a:custGeom>
            <a:blipFill>
              <a:blip r:embed="rId4"/>
              <a:stretch>
                <a:fillRect l="-11806" r="-14728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50800" y="50800"/>
              <a:ext cx="4333240" cy="6239510"/>
            </a:xfrm>
            <a:custGeom>
              <a:avLst/>
              <a:gdLst/>
              <a:ahLst/>
              <a:cxnLst/>
              <a:rect l="l" t="t" r="r" b="b"/>
              <a:pathLst>
                <a:path w="4333240" h="6239510">
                  <a:moveTo>
                    <a:pt x="4333240" y="335280"/>
                  </a:moveTo>
                  <a:lnTo>
                    <a:pt x="0" y="335280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33240" y="335280"/>
                  </a:lnTo>
                  <a:close/>
                  <a:moveTo>
                    <a:pt x="4333240" y="5970270"/>
                  </a:moveTo>
                  <a:lnTo>
                    <a:pt x="4064000" y="5970270"/>
                  </a:lnTo>
                  <a:lnTo>
                    <a:pt x="4064000" y="6239510"/>
                  </a:lnTo>
                  <a:lnTo>
                    <a:pt x="4333240" y="6239510"/>
                  </a:lnTo>
                  <a:lnTo>
                    <a:pt x="4333240" y="597027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96850" y="165100"/>
              <a:ext cx="811530" cy="119380"/>
            </a:xfrm>
            <a:custGeom>
              <a:avLst/>
              <a:gdLst/>
              <a:ahLst/>
              <a:cxnLst/>
              <a:rect l="l" t="t" r="r" b="b"/>
              <a:pathLst>
                <a:path w="811530" h="119380">
                  <a:moveTo>
                    <a:pt x="119380" y="59690"/>
                  </a:moveTo>
                  <a:cubicBezTo>
                    <a:pt x="119380" y="92710"/>
                    <a:pt x="92710" y="119380"/>
                    <a:pt x="59690" y="119380"/>
                  </a:cubicBezTo>
                  <a:cubicBezTo>
                    <a:pt x="26670" y="119380"/>
                    <a:pt x="0" y="92710"/>
                    <a:pt x="0" y="59690"/>
                  </a:cubicBezTo>
                  <a:cubicBezTo>
                    <a:pt x="0" y="26670"/>
                    <a:pt x="26670" y="0"/>
                    <a:pt x="59690" y="0"/>
                  </a:cubicBezTo>
                  <a:cubicBezTo>
                    <a:pt x="92710" y="0"/>
                    <a:pt x="119380" y="26670"/>
                    <a:pt x="119380" y="59690"/>
                  </a:cubicBezTo>
                  <a:close/>
                  <a:moveTo>
                    <a:pt x="406400" y="0"/>
                  </a:moveTo>
                  <a:cubicBezTo>
                    <a:pt x="373380" y="0"/>
                    <a:pt x="346710" y="26670"/>
                    <a:pt x="346710" y="59690"/>
                  </a:cubicBezTo>
                  <a:cubicBezTo>
                    <a:pt x="346710" y="92710"/>
                    <a:pt x="373380" y="119380"/>
                    <a:pt x="406400" y="119380"/>
                  </a:cubicBezTo>
                  <a:cubicBezTo>
                    <a:pt x="439420" y="119380"/>
                    <a:pt x="466090" y="92710"/>
                    <a:pt x="466090" y="59690"/>
                  </a:cubicBezTo>
                  <a:cubicBezTo>
                    <a:pt x="466090" y="26670"/>
                    <a:pt x="439420" y="0"/>
                    <a:pt x="406400" y="0"/>
                  </a:cubicBezTo>
                  <a:close/>
                  <a:moveTo>
                    <a:pt x="751840" y="0"/>
                  </a:moveTo>
                  <a:cubicBezTo>
                    <a:pt x="718820" y="0"/>
                    <a:pt x="692150" y="26670"/>
                    <a:pt x="692150" y="59690"/>
                  </a:cubicBezTo>
                  <a:cubicBezTo>
                    <a:pt x="692150" y="92710"/>
                    <a:pt x="718820" y="119380"/>
                    <a:pt x="751840" y="119380"/>
                  </a:cubicBezTo>
                  <a:cubicBezTo>
                    <a:pt x="784860" y="119380"/>
                    <a:pt x="811530" y="92710"/>
                    <a:pt x="811530" y="59690"/>
                  </a:cubicBezTo>
                  <a:cubicBezTo>
                    <a:pt x="811530" y="26670"/>
                    <a:pt x="784860" y="0"/>
                    <a:pt x="7518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4114800" y="438150"/>
              <a:ext cx="269240" cy="5532120"/>
            </a:xfrm>
            <a:custGeom>
              <a:avLst/>
              <a:gdLst/>
              <a:ahLst/>
              <a:cxnLst/>
              <a:rect l="l" t="t" r="r" b="b"/>
              <a:pathLst>
                <a:path w="269240" h="5532120">
                  <a:moveTo>
                    <a:pt x="269240" y="5532120"/>
                  </a:moveTo>
                  <a:lnTo>
                    <a:pt x="0" y="5532120"/>
                  </a:lnTo>
                  <a:lnTo>
                    <a:pt x="0" y="0"/>
                  </a:lnTo>
                  <a:lnTo>
                    <a:pt x="269240" y="0"/>
                  </a:lnTo>
                  <a:lnTo>
                    <a:pt x="269240" y="55321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4434840" cy="6338570"/>
            </a:xfrm>
            <a:custGeom>
              <a:avLst/>
              <a:gdLst/>
              <a:ahLst/>
              <a:cxnLst/>
              <a:rect l="l" t="t" r="r" b="b"/>
              <a:pathLst>
                <a:path w="4434840" h="6338570">
                  <a:moveTo>
                    <a:pt x="4147820" y="5826760"/>
                  </a:moveTo>
                  <a:lnTo>
                    <a:pt x="4182110" y="5788660"/>
                  </a:lnTo>
                  <a:lnTo>
                    <a:pt x="4250690" y="5849620"/>
                  </a:lnTo>
                  <a:lnTo>
                    <a:pt x="4319270" y="5788660"/>
                  </a:lnTo>
                  <a:lnTo>
                    <a:pt x="4353560" y="5826760"/>
                  </a:lnTo>
                  <a:lnTo>
                    <a:pt x="4251960" y="5919470"/>
                  </a:lnTo>
                  <a:lnTo>
                    <a:pt x="4147820" y="5826760"/>
                  </a:lnTo>
                  <a:close/>
                  <a:moveTo>
                    <a:pt x="4182110" y="5567680"/>
                  </a:moveTo>
                  <a:lnTo>
                    <a:pt x="4250690" y="5506720"/>
                  </a:lnTo>
                  <a:lnTo>
                    <a:pt x="4319270" y="5567680"/>
                  </a:lnTo>
                  <a:lnTo>
                    <a:pt x="4353560" y="5529580"/>
                  </a:lnTo>
                  <a:lnTo>
                    <a:pt x="4251960" y="5436870"/>
                  </a:lnTo>
                  <a:lnTo>
                    <a:pt x="4150360" y="5529580"/>
                  </a:lnTo>
                  <a:lnTo>
                    <a:pt x="4182110" y="5567680"/>
                  </a:lnTo>
                  <a:close/>
                  <a:moveTo>
                    <a:pt x="4434840" y="0"/>
                  </a:moveTo>
                  <a:lnTo>
                    <a:pt x="4434840" y="387350"/>
                  </a:lnTo>
                  <a:lnTo>
                    <a:pt x="4434840" y="438150"/>
                  </a:lnTo>
                  <a:lnTo>
                    <a:pt x="4434840" y="5351780"/>
                  </a:lnTo>
                  <a:lnTo>
                    <a:pt x="4434840" y="5403850"/>
                  </a:lnTo>
                  <a:lnTo>
                    <a:pt x="4434840" y="5660390"/>
                  </a:lnTo>
                  <a:lnTo>
                    <a:pt x="4434840" y="5721350"/>
                  </a:lnTo>
                  <a:lnTo>
                    <a:pt x="4434840" y="5969000"/>
                  </a:lnTo>
                  <a:lnTo>
                    <a:pt x="4434840" y="6029960"/>
                  </a:lnTo>
                  <a:lnTo>
                    <a:pt x="4434840" y="6338570"/>
                  </a:lnTo>
                  <a:lnTo>
                    <a:pt x="4064000" y="6338570"/>
                  </a:lnTo>
                  <a:lnTo>
                    <a:pt x="4064000" y="6338570"/>
                  </a:lnTo>
                  <a:lnTo>
                    <a:pt x="0" y="6338570"/>
                  </a:lnTo>
                  <a:lnTo>
                    <a:pt x="0" y="436880"/>
                  </a:lnTo>
                  <a:lnTo>
                    <a:pt x="0" y="436880"/>
                  </a:lnTo>
                  <a:lnTo>
                    <a:pt x="0" y="0"/>
                  </a:lnTo>
                  <a:lnTo>
                    <a:pt x="4434840" y="0"/>
                  </a:lnTo>
                  <a:close/>
                  <a:moveTo>
                    <a:pt x="50800" y="386080"/>
                  </a:moveTo>
                  <a:lnTo>
                    <a:pt x="4384040" y="386080"/>
                  </a:lnTo>
                  <a:lnTo>
                    <a:pt x="4384040" y="50800"/>
                  </a:lnTo>
                  <a:lnTo>
                    <a:pt x="50800" y="50800"/>
                  </a:lnTo>
                  <a:lnTo>
                    <a:pt x="50800" y="386080"/>
                  </a:lnTo>
                  <a:close/>
                  <a:moveTo>
                    <a:pt x="4064000" y="6031230"/>
                  </a:moveTo>
                  <a:lnTo>
                    <a:pt x="4064000" y="5970270"/>
                  </a:lnTo>
                  <a:lnTo>
                    <a:pt x="4064000" y="5722620"/>
                  </a:lnTo>
                  <a:lnTo>
                    <a:pt x="4064000" y="5661660"/>
                  </a:lnTo>
                  <a:lnTo>
                    <a:pt x="4064000" y="5405120"/>
                  </a:lnTo>
                  <a:lnTo>
                    <a:pt x="4064000" y="5353050"/>
                  </a:lnTo>
                  <a:lnTo>
                    <a:pt x="4064000" y="436880"/>
                  </a:lnTo>
                  <a:lnTo>
                    <a:pt x="50800" y="436880"/>
                  </a:lnTo>
                  <a:lnTo>
                    <a:pt x="50800" y="6289040"/>
                  </a:lnTo>
                  <a:lnTo>
                    <a:pt x="4064000" y="6289040"/>
                  </a:lnTo>
                  <a:lnTo>
                    <a:pt x="4064000" y="6031230"/>
                  </a:lnTo>
                  <a:close/>
                  <a:moveTo>
                    <a:pt x="4384040" y="5403850"/>
                  </a:moveTo>
                  <a:lnTo>
                    <a:pt x="4114800" y="5403850"/>
                  </a:lnTo>
                  <a:lnTo>
                    <a:pt x="4114800" y="5660390"/>
                  </a:lnTo>
                  <a:lnTo>
                    <a:pt x="4384040" y="5660390"/>
                  </a:lnTo>
                  <a:lnTo>
                    <a:pt x="4384040" y="5403850"/>
                  </a:lnTo>
                  <a:close/>
                  <a:moveTo>
                    <a:pt x="4114800" y="5721350"/>
                  </a:moveTo>
                  <a:lnTo>
                    <a:pt x="4114800" y="5969000"/>
                  </a:lnTo>
                  <a:lnTo>
                    <a:pt x="4384040" y="5969000"/>
                  </a:lnTo>
                  <a:lnTo>
                    <a:pt x="4384040" y="5721350"/>
                  </a:lnTo>
                  <a:lnTo>
                    <a:pt x="4114800" y="5721350"/>
                  </a:lnTo>
                  <a:close/>
                  <a:moveTo>
                    <a:pt x="4384040" y="6031230"/>
                  </a:moveTo>
                  <a:lnTo>
                    <a:pt x="4114800" y="6031230"/>
                  </a:lnTo>
                  <a:lnTo>
                    <a:pt x="4114800" y="6289040"/>
                  </a:lnTo>
                  <a:lnTo>
                    <a:pt x="4384040" y="6289040"/>
                  </a:lnTo>
                  <a:lnTo>
                    <a:pt x="4384040" y="6031230"/>
                  </a:lnTo>
                  <a:close/>
                  <a:moveTo>
                    <a:pt x="4384040" y="5351780"/>
                  </a:moveTo>
                  <a:lnTo>
                    <a:pt x="4384040" y="438150"/>
                  </a:lnTo>
                  <a:lnTo>
                    <a:pt x="4114800" y="438150"/>
                  </a:lnTo>
                  <a:lnTo>
                    <a:pt x="4114800" y="5351780"/>
                  </a:lnTo>
                  <a:lnTo>
                    <a:pt x="4384040" y="5351780"/>
                  </a:lnTo>
                  <a:close/>
                  <a:moveTo>
                    <a:pt x="367030" y="224790"/>
                  </a:moveTo>
                  <a:cubicBezTo>
                    <a:pt x="367030" y="285750"/>
                    <a:pt x="317500" y="335280"/>
                    <a:pt x="256540" y="335280"/>
                  </a:cubicBezTo>
                  <a:cubicBezTo>
                    <a:pt x="195580" y="335280"/>
                    <a:pt x="146050" y="285750"/>
                    <a:pt x="146050" y="224790"/>
                  </a:cubicBezTo>
                  <a:cubicBezTo>
                    <a:pt x="146050" y="163830"/>
                    <a:pt x="195580" y="114300"/>
                    <a:pt x="256540" y="114300"/>
                  </a:cubicBezTo>
                  <a:cubicBezTo>
                    <a:pt x="317500" y="114300"/>
                    <a:pt x="367030" y="163830"/>
                    <a:pt x="367030" y="224790"/>
                  </a:cubicBezTo>
                  <a:close/>
                  <a:moveTo>
                    <a:pt x="316230" y="224790"/>
                  </a:moveTo>
                  <a:cubicBezTo>
                    <a:pt x="316230" y="191770"/>
                    <a:pt x="289560" y="165100"/>
                    <a:pt x="256540" y="165100"/>
                  </a:cubicBezTo>
                  <a:cubicBezTo>
                    <a:pt x="223520" y="165100"/>
                    <a:pt x="196850" y="191770"/>
                    <a:pt x="196850" y="224790"/>
                  </a:cubicBezTo>
                  <a:cubicBezTo>
                    <a:pt x="196850" y="257810"/>
                    <a:pt x="223520" y="284480"/>
                    <a:pt x="256540" y="284480"/>
                  </a:cubicBezTo>
                  <a:cubicBezTo>
                    <a:pt x="289560" y="285750"/>
                    <a:pt x="316230" y="257810"/>
                    <a:pt x="316230" y="224790"/>
                  </a:cubicBezTo>
                  <a:close/>
                  <a:moveTo>
                    <a:pt x="713740" y="224790"/>
                  </a:moveTo>
                  <a:cubicBezTo>
                    <a:pt x="713740" y="285750"/>
                    <a:pt x="664210" y="335280"/>
                    <a:pt x="603250" y="335280"/>
                  </a:cubicBezTo>
                  <a:cubicBezTo>
                    <a:pt x="542290" y="335280"/>
                    <a:pt x="492760" y="285750"/>
                    <a:pt x="492760" y="224790"/>
                  </a:cubicBezTo>
                  <a:cubicBezTo>
                    <a:pt x="492760" y="163830"/>
                    <a:pt x="541020" y="114300"/>
                    <a:pt x="603250" y="114300"/>
                  </a:cubicBezTo>
                  <a:cubicBezTo>
                    <a:pt x="664210" y="114300"/>
                    <a:pt x="713740" y="163830"/>
                    <a:pt x="713740" y="224790"/>
                  </a:cubicBezTo>
                  <a:close/>
                  <a:moveTo>
                    <a:pt x="662940" y="224790"/>
                  </a:moveTo>
                  <a:cubicBezTo>
                    <a:pt x="662940" y="191770"/>
                    <a:pt x="636270" y="165100"/>
                    <a:pt x="603250" y="165100"/>
                  </a:cubicBezTo>
                  <a:cubicBezTo>
                    <a:pt x="570230" y="165100"/>
                    <a:pt x="543560" y="191770"/>
                    <a:pt x="543560" y="224790"/>
                  </a:cubicBezTo>
                  <a:cubicBezTo>
                    <a:pt x="543560" y="257810"/>
                    <a:pt x="570230" y="284480"/>
                    <a:pt x="603250" y="284480"/>
                  </a:cubicBezTo>
                  <a:cubicBezTo>
                    <a:pt x="636270" y="285750"/>
                    <a:pt x="662940" y="257810"/>
                    <a:pt x="662940" y="224790"/>
                  </a:cubicBezTo>
                  <a:close/>
                  <a:moveTo>
                    <a:pt x="1060450" y="224790"/>
                  </a:moveTo>
                  <a:cubicBezTo>
                    <a:pt x="1060450" y="285750"/>
                    <a:pt x="1010920" y="335280"/>
                    <a:pt x="949960" y="335280"/>
                  </a:cubicBezTo>
                  <a:cubicBezTo>
                    <a:pt x="889000" y="335280"/>
                    <a:pt x="839470" y="285750"/>
                    <a:pt x="839470" y="224790"/>
                  </a:cubicBezTo>
                  <a:cubicBezTo>
                    <a:pt x="839470" y="163830"/>
                    <a:pt x="887730" y="114300"/>
                    <a:pt x="948690" y="114300"/>
                  </a:cubicBezTo>
                  <a:cubicBezTo>
                    <a:pt x="1009650" y="114300"/>
                    <a:pt x="1060450" y="163830"/>
                    <a:pt x="1060450" y="224790"/>
                  </a:cubicBezTo>
                  <a:close/>
                  <a:moveTo>
                    <a:pt x="1009650" y="224790"/>
                  </a:moveTo>
                  <a:cubicBezTo>
                    <a:pt x="1009650" y="191770"/>
                    <a:pt x="982980" y="165100"/>
                    <a:pt x="949960" y="165100"/>
                  </a:cubicBezTo>
                  <a:cubicBezTo>
                    <a:pt x="916940" y="165100"/>
                    <a:pt x="890270" y="191770"/>
                    <a:pt x="890270" y="224790"/>
                  </a:cubicBezTo>
                  <a:cubicBezTo>
                    <a:pt x="890270" y="257810"/>
                    <a:pt x="916940" y="284480"/>
                    <a:pt x="949960" y="284480"/>
                  </a:cubicBezTo>
                  <a:cubicBezTo>
                    <a:pt x="981710" y="285750"/>
                    <a:pt x="1009650" y="257810"/>
                    <a:pt x="1009650" y="224790"/>
                  </a:cubicBezTo>
                  <a:close/>
                  <a:moveTo>
                    <a:pt x="1207770" y="304800"/>
                  </a:moveTo>
                  <a:lnTo>
                    <a:pt x="4263390" y="304800"/>
                  </a:lnTo>
                  <a:lnTo>
                    <a:pt x="4263390" y="254000"/>
                  </a:lnTo>
                  <a:lnTo>
                    <a:pt x="1207770" y="254000"/>
                  </a:lnTo>
                  <a:lnTo>
                    <a:pt x="1207770" y="304800"/>
                  </a:lnTo>
                  <a:close/>
                  <a:moveTo>
                    <a:pt x="1207770" y="177800"/>
                  </a:moveTo>
                  <a:lnTo>
                    <a:pt x="4263390" y="177800"/>
                  </a:lnTo>
                  <a:lnTo>
                    <a:pt x="4263390" y="127000"/>
                  </a:lnTo>
                  <a:lnTo>
                    <a:pt x="1207770" y="127000"/>
                  </a:lnTo>
                  <a:lnTo>
                    <a:pt x="1207770" y="177800"/>
                  </a:lnTo>
                  <a:close/>
                </a:path>
              </a:pathLst>
            </a:custGeom>
            <a:solidFill>
              <a:srgbClr val="001E7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35750" y="1720916"/>
            <a:ext cx="9808195" cy="1637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68"/>
              </a:lnSpc>
            </a:pPr>
            <a:r>
              <a:rPr lang="en-US" sz="14575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I </a:t>
            </a:r>
            <a:r>
              <a:rPr lang="en-US" sz="14575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Giới</a:t>
            </a:r>
            <a:r>
              <a:rPr lang="en-US" sz="14575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14575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thiệu</a:t>
            </a:r>
            <a:endParaRPr lang="en-US" sz="14575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2994025"/>
            <a:ext cx="9266330" cy="670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Hiện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nay,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ngành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y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tế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đang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đối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mặt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với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áp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lực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to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lớn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từ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sự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gia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tăng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dân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số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già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nhu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cầu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chăm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sóc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sức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khỏe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ngày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càng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cao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. Các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phương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pháp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quản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lý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chẩn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đoán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truyền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thống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đang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gặp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nhiều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hạn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chế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về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tốc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độ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xử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lý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khả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năng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tiếp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cận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của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bệnh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nhân.Trong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kỷ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nguyên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Cách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mạng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công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nghiệp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4.0,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lĩnh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vực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y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tế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toàn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cầu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đang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chứng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kiến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sự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chuyển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dịch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mạnh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mẽ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từ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mô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hình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chăm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sóc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truyền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thống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sang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mô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hình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Y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tế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99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số</a:t>
            </a:r>
            <a:r>
              <a:rPr lang="en-US" sz="3499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(Digital Health).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499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112957" y="-1552247"/>
            <a:ext cx="16842284" cy="11962591"/>
          </a:xfrm>
          <a:custGeom>
            <a:avLst/>
            <a:gdLst/>
            <a:ahLst/>
            <a:cxnLst/>
            <a:rect l="l" t="t" r="r" b="b"/>
            <a:pathLst>
              <a:path w="16842284" h="11962591">
                <a:moveTo>
                  <a:pt x="0" y="0"/>
                </a:moveTo>
                <a:lnTo>
                  <a:pt x="16842283" y="0"/>
                </a:lnTo>
                <a:lnTo>
                  <a:pt x="16842283" y="11962590"/>
                </a:lnTo>
                <a:lnTo>
                  <a:pt x="0" y="119625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313209"/>
            <a:ext cx="17259300" cy="1333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6"/>
              </a:lnSpc>
            </a:pPr>
            <a:r>
              <a:rPr lang="en-US" sz="8147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II. CÁC ỨNG DỤNG CỦA AI TRONG SỨC KHỎE SỐ </a:t>
            </a:r>
          </a:p>
          <a:p>
            <a:pPr algn="l">
              <a:lnSpc>
                <a:spcPts val="4249"/>
              </a:lnSpc>
            </a:pPr>
            <a:endParaRPr lang="en-US" sz="8147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91622" y="2258485"/>
            <a:ext cx="11866308" cy="434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5"/>
              </a:lnSpc>
              <a:spcBef>
                <a:spcPct val="0"/>
              </a:spcBef>
            </a:pPr>
            <a:r>
              <a:rPr lang="en-US" sz="5603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1. AI </a:t>
            </a:r>
            <a:r>
              <a:rPr lang="en-US" sz="5603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trong</a:t>
            </a:r>
            <a:r>
              <a:rPr lang="en-US" sz="5603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3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chẩn</a:t>
            </a:r>
            <a:r>
              <a:rPr lang="en-US" sz="5603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3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đoán</a:t>
            </a:r>
            <a:r>
              <a:rPr lang="en-US" sz="5603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3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và</a:t>
            </a:r>
            <a:r>
              <a:rPr lang="en-US" sz="5603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3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hỗ</a:t>
            </a:r>
            <a:r>
              <a:rPr lang="en-US" sz="5603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3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trợ</a:t>
            </a:r>
            <a:r>
              <a:rPr lang="en-US" sz="5603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3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lâm</a:t>
            </a:r>
            <a:r>
              <a:rPr lang="en-US" sz="5603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3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sàng</a:t>
            </a:r>
            <a:endParaRPr lang="en-US" sz="5603" spc="44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  <a:p>
            <a:pPr algn="l">
              <a:lnSpc>
                <a:spcPts val="5185"/>
              </a:lnSpc>
              <a:spcBef>
                <a:spcPct val="0"/>
              </a:spcBef>
            </a:pP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1.1. </a:t>
            </a:r>
            <a:r>
              <a:rPr lang="en-US" sz="3703" spc="2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Chẩn</a:t>
            </a: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703" spc="2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đoán</a:t>
            </a: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703" spc="2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hình</a:t>
            </a: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703" spc="2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ảnh</a:t>
            </a: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y khoa (X-Quang, CT, MRI)</a:t>
            </a:r>
          </a:p>
          <a:p>
            <a:pPr algn="l">
              <a:lnSpc>
                <a:spcPts val="5185"/>
              </a:lnSpc>
              <a:spcBef>
                <a:spcPct val="0"/>
              </a:spcBef>
            </a:pP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1.2. </a:t>
            </a:r>
            <a:r>
              <a:rPr lang="en-US" sz="3703" spc="2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Hỗ</a:t>
            </a: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703" spc="2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trợ</a:t>
            </a: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703" spc="2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ra</a:t>
            </a: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703" spc="2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quyết</a:t>
            </a: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703" spc="2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định</a:t>
            </a: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703" spc="2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lâm</a:t>
            </a: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703" spc="2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sàng</a:t>
            </a:r>
            <a:r>
              <a:rPr lang="en-US" sz="3703" spc="2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(Clinical Decision Support System – CDSS)</a:t>
            </a:r>
          </a:p>
          <a:p>
            <a:pPr algn="l">
              <a:lnSpc>
                <a:spcPts val="5185"/>
              </a:lnSpc>
              <a:spcBef>
                <a:spcPct val="0"/>
              </a:spcBef>
            </a:pPr>
            <a:endParaRPr lang="en-US" sz="3703" spc="29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5185"/>
              </a:lnSpc>
              <a:spcBef>
                <a:spcPct val="0"/>
              </a:spcBef>
            </a:pPr>
            <a:endParaRPr lang="en-US" sz="3703" spc="29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104"/>
              </a:lnSpc>
              <a:spcBef>
                <a:spcPct val="0"/>
              </a:spcBef>
            </a:pPr>
            <a:endParaRPr lang="en-US" sz="3703" spc="29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308185" y="5219248"/>
            <a:ext cx="9173647" cy="6052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  <a:spcBef>
                <a:spcPct val="0"/>
              </a:spcBef>
            </a:pPr>
            <a:r>
              <a:rPr lang="en-US" sz="5599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2. AI </a:t>
            </a:r>
            <a:r>
              <a:rPr lang="en-US" sz="5599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trong</a:t>
            </a:r>
            <a:r>
              <a:rPr lang="en-US" sz="5599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599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chăm</a:t>
            </a:r>
            <a:r>
              <a:rPr lang="en-US" sz="5599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599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sóc</a:t>
            </a:r>
            <a:r>
              <a:rPr lang="en-US" sz="5599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599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sức</a:t>
            </a:r>
            <a:r>
              <a:rPr lang="en-US" sz="5599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599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khỏe</a:t>
            </a:r>
            <a:r>
              <a:rPr lang="en-US" sz="5599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599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cá</a:t>
            </a:r>
            <a:r>
              <a:rPr lang="en-US" sz="5599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599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nhân</a:t>
            </a:r>
            <a:r>
              <a:rPr lang="en-US" sz="5599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599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hóa</a:t>
            </a:r>
            <a:endParaRPr lang="en-US" sz="5599" spc="44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  <a:p>
            <a:pPr algn="l">
              <a:lnSpc>
                <a:spcPts val="5584"/>
              </a:lnSpc>
              <a:spcBef>
                <a:spcPct val="0"/>
              </a:spcBef>
            </a:pP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2.1. Y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học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chính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xác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(Precision Medicine)</a:t>
            </a:r>
          </a:p>
          <a:p>
            <a:pPr algn="l">
              <a:lnSpc>
                <a:spcPts val="5584"/>
              </a:lnSpc>
              <a:spcBef>
                <a:spcPct val="0"/>
              </a:spcBef>
            </a:pP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2.2. Theo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dõi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sức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khỏe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bằng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thiết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bị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đeo</a:t>
            </a:r>
            <a:endParaRPr lang="en-US" sz="3988" spc="31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5584"/>
              </a:lnSpc>
              <a:spcBef>
                <a:spcPct val="0"/>
              </a:spcBef>
            </a:pP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2.3. Coaching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sức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khỏe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988" spc="31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bằng</a:t>
            </a:r>
            <a:r>
              <a:rPr lang="en-US" sz="3988" spc="31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chatbot AI</a:t>
            </a:r>
          </a:p>
          <a:p>
            <a:pPr algn="l">
              <a:lnSpc>
                <a:spcPts val="5584"/>
              </a:lnSpc>
              <a:spcBef>
                <a:spcPct val="0"/>
              </a:spcBef>
            </a:pPr>
            <a:endParaRPr lang="en-US" sz="3988" spc="31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113"/>
              </a:lnSpc>
              <a:spcBef>
                <a:spcPct val="0"/>
              </a:spcBef>
            </a:pPr>
            <a:endParaRPr lang="en-US" sz="3988" spc="31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5584"/>
              </a:lnSpc>
              <a:spcBef>
                <a:spcPct val="0"/>
              </a:spcBef>
            </a:pPr>
            <a:endParaRPr lang="en-US" sz="3988" spc="31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925"/>
              </a:lnSpc>
              <a:spcBef>
                <a:spcPct val="0"/>
              </a:spcBef>
            </a:pPr>
            <a:endParaRPr lang="en-US" sz="3988" spc="31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00768" y="5715512"/>
            <a:ext cx="6442471" cy="4155394"/>
            <a:chOff x="0" y="0"/>
            <a:chExt cx="6350000" cy="4095750"/>
          </a:xfrm>
        </p:grpSpPr>
        <p:sp>
          <p:nvSpPr>
            <p:cNvPr id="8" name="Freeform 8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9009" b="-900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-1072653" y="1304297"/>
            <a:ext cx="16842284" cy="11962591"/>
          </a:xfrm>
          <a:custGeom>
            <a:avLst/>
            <a:gdLst/>
            <a:ahLst/>
            <a:cxnLst/>
            <a:rect l="l" t="t" r="r" b="b"/>
            <a:pathLst>
              <a:path w="16842284" h="11962591">
                <a:moveTo>
                  <a:pt x="0" y="0"/>
                </a:moveTo>
                <a:lnTo>
                  <a:pt x="16842283" y="0"/>
                </a:lnTo>
                <a:lnTo>
                  <a:pt x="16842283" y="11962591"/>
                </a:lnTo>
                <a:lnTo>
                  <a:pt x="0" y="11962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345565" y="1304297"/>
            <a:ext cx="7459835" cy="4811593"/>
            <a:chOff x="0" y="0"/>
            <a:chExt cx="6350000" cy="4095750"/>
          </a:xfrm>
        </p:grpSpPr>
        <p:sp>
          <p:nvSpPr>
            <p:cNvPr id="5" name="Freeform 5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982" b="-398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44579" y="5963299"/>
            <a:ext cx="6319788" cy="4076263"/>
            <a:chOff x="0" y="0"/>
            <a:chExt cx="6350000" cy="4095750"/>
          </a:xfrm>
        </p:grpSpPr>
        <p:sp>
          <p:nvSpPr>
            <p:cNvPr id="9" name="Freeform 9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579" r="-357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44579" y="248920"/>
            <a:ext cx="9101120" cy="586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3. AI </a:t>
            </a:r>
            <a:r>
              <a:rPr lang="en-US" sz="5600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trong</a:t>
            </a:r>
            <a:r>
              <a:rPr lang="en-US" sz="5600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0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điều</a:t>
            </a:r>
            <a:r>
              <a:rPr lang="en-US" sz="5600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0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trị</a:t>
            </a:r>
            <a:endParaRPr lang="en-US" sz="5600" spc="44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  <a:p>
            <a:pPr algn="l">
              <a:lnSpc>
                <a:spcPts val="4807"/>
              </a:lnSpc>
              <a:spcBef>
                <a:spcPct val="0"/>
              </a:spcBef>
            </a:pP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3.1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Hỗ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trợ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lựa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chọn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phương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pháp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điều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trị</a:t>
            </a:r>
            <a:endParaRPr lang="en-US" sz="3433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4807"/>
              </a:lnSpc>
              <a:spcBef>
                <a:spcPct val="0"/>
              </a:spcBef>
            </a:pP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3.2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Điều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chỉnh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liều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lượng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thuốc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theo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bệnh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nhân</a:t>
            </a:r>
            <a:endParaRPr lang="en-US" sz="3433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4807"/>
              </a:lnSpc>
              <a:spcBef>
                <a:spcPct val="0"/>
              </a:spcBef>
            </a:pP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3.3 Robot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hỗ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trợ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phẫu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thuật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điều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trị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xâm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lấn</a:t>
            </a:r>
            <a:endParaRPr lang="en-US" sz="3433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4807"/>
              </a:lnSpc>
              <a:spcBef>
                <a:spcPct val="0"/>
              </a:spcBef>
            </a:pP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3.4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Giám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sát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điều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chỉnh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quá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trình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điều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trị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liên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tục</a:t>
            </a:r>
            <a:endParaRPr lang="en-US" sz="3433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4807"/>
              </a:lnSpc>
              <a:spcBef>
                <a:spcPct val="0"/>
              </a:spcBef>
            </a:pP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3.5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Tối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ưu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hóa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pháp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kết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hợp</a:t>
            </a:r>
            <a:endParaRPr lang="en-US" sz="3433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4807"/>
              </a:lnSpc>
              <a:spcBef>
                <a:spcPct val="0"/>
              </a:spcBef>
            </a:pP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3.6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Dự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đoán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biến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chứng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trong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quá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trình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điều</a:t>
            </a:r>
            <a:r>
              <a:rPr lang="en-US" sz="3433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3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trị</a:t>
            </a:r>
            <a:endParaRPr lang="en-US" sz="3433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4807"/>
              </a:lnSpc>
              <a:spcBef>
                <a:spcPct val="0"/>
              </a:spcBef>
            </a:pPr>
            <a:endParaRPr lang="en-US" sz="3433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348488" y="6754625"/>
            <a:ext cx="10675699" cy="3452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4. AI </a:t>
            </a:r>
            <a:r>
              <a:rPr lang="en-US" sz="5600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trong</a:t>
            </a:r>
            <a:r>
              <a:rPr lang="en-US" sz="5600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0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nghiên</a:t>
            </a:r>
            <a:r>
              <a:rPr lang="en-US" sz="5600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0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cứu</a:t>
            </a:r>
            <a:r>
              <a:rPr lang="en-US" sz="5600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&amp; </a:t>
            </a:r>
            <a:r>
              <a:rPr lang="en-US" sz="5600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phát</a:t>
            </a:r>
            <a:r>
              <a:rPr lang="en-US" sz="5600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0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triển</a:t>
            </a:r>
            <a:r>
              <a:rPr lang="en-US" sz="5600" spc="4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5600" spc="4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thuốc</a:t>
            </a:r>
            <a:endParaRPr lang="en-US" sz="5600" spc="44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  <a:p>
            <a:pPr algn="l">
              <a:lnSpc>
                <a:spcPts val="4807"/>
              </a:lnSpc>
              <a:spcBef>
                <a:spcPct val="0"/>
              </a:spcBef>
            </a:pPr>
            <a:r>
              <a:rPr lang="en-US" sz="3434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4.1. </a:t>
            </a:r>
            <a:r>
              <a:rPr lang="en-US" sz="3434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Khám</a:t>
            </a:r>
            <a:r>
              <a:rPr lang="en-US" sz="3434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4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phá</a:t>
            </a:r>
            <a:r>
              <a:rPr lang="en-US" sz="3434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4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thuốc</a:t>
            </a:r>
            <a:r>
              <a:rPr lang="en-US" sz="3434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4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mới</a:t>
            </a:r>
            <a:r>
              <a:rPr lang="en-US" sz="3434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(Drug Discovery)</a:t>
            </a:r>
          </a:p>
          <a:p>
            <a:pPr algn="l">
              <a:lnSpc>
                <a:spcPts val="4807"/>
              </a:lnSpc>
              <a:spcBef>
                <a:spcPct val="0"/>
              </a:spcBef>
            </a:pPr>
            <a:r>
              <a:rPr lang="en-US" sz="3434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4.2. </a:t>
            </a:r>
            <a:r>
              <a:rPr lang="en-US" sz="3434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Thử</a:t>
            </a:r>
            <a:r>
              <a:rPr lang="en-US" sz="3434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4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nghiệm</a:t>
            </a:r>
            <a:r>
              <a:rPr lang="en-US" sz="3434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4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lâm</a:t>
            </a:r>
            <a:r>
              <a:rPr lang="en-US" sz="3434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4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sàng</a:t>
            </a:r>
            <a:r>
              <a:rPr lang="en-US" sz="3434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4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thông</a:t>
            </a:r>
            <a:r>
              <a:rPr lang="en-US" sz="3434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434" spc="27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minh</a:t>
            </a:r>
            <a:endParaRPr lang="en-US" sz="3434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267"/>
              </a:lnSpc>
              <a:spcBef>
                <a:spcPct val="0"/>
              </a:spcBef>
            </a:pPr>
            <a:endParaRPr lang="en-US" sz="3434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267"/>
              </a:lnSpc>
              <a:spcBef>
                <a:spcPct val="0"/>
              </a:spcBef>
            </a:pPr>
            <a:endParaRPr lang="en-US" sz="3434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267"/>
              </a:lnSpc>
              <a:spcBef>
                <a:spcPct val="0"/>
              </a:spcBef>
            </a:pPr>
            <a:endParaRPr lang="en-US" sz="3434" spc="27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-10800000">
            <a:off x="-3736863" y="312991"/>
            <a:ext cx="18116952" cy="12867951"/>
          </a:xfrm>
          <a:custGeom>
            <a:avLst/>
            <a:gdLst/>
            <a:ahLst/>
            <a:cxnLst/>
            <a:rect l="l" t="t" r="r" b="b"/>
            <a:pathLst>
              <a:path w="18116952" h="12867951">
                <a:moveTo>
                  <a:pt x="0" y="0"/>
                </a:moveTo>
                <a:lnTo>
                  <a:pt x="18116952" y="0"/>
                </a:lnTo>
                <a:lnTo>
                  <a:pt x="18116952" y="12867951"/>
                </a:lnTo>
                <a:lnTo>
                  <a:pt x="0" y="128679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1759893" y="-1139598"/>
            <a:ext cx="8223089" cy="12370800"/>
            <a:chOff x="0" y="0"/>
            <a:chExt cx="2165752" cy="32581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65752" cy="3258153"/>
            </a:xfrm>
            <a:custGeom>
              <a:avLst/>
              <a:gdLst/>
              <a:ahLst/>
              <a:cxnLst/>
              <a:rect l="l" t="t" r="r" b="b"/>
              <a:pathLst>
                <a:path w="2165752" h="3258153">
                  <a:moveTo>
                    <a:pt x="14122" y="0"/>
                  </a:moveTo>
                  <a:lnTo>
                    <a:pt x="2151630" y="0"/>
                  </a:lnTo>
                  <a:cubicBezTo>
                    <a:pt x="2159429" y="0"/>
                    <a:pt x="2165752" y="6323"/>
                    <a:pt x="2165752" y="14122"/>
                  </a:cubicBezTo>
                  <a:lnTo>
                    <a:pt x="2165752" y="3244031"/>
                  </a:lnTo>
                  <a:cubicBezTo>
                    <a:pt x="2165752" y="3251830"/>
                    <a:pt x="2159429" y="3258153"/>
                    <a:pt x="2151630" y="3258153"/>
                  </a:cubicBezTo>
                  <a:lnTo>
                    <a:pt x="14122" y="3258153"/>
                  </a:lnTo>
                  <a:cubicBezTo>
                    <a:pt x="6323" y="3258153"/>
                    <a:pt x="0" y="3251830"/>
                    <a:pt x="0" y="3244031"/>
                  </a:cubicBezTo>
                  <a:lnTo>
                    <a:pt x="0" y="14122"/>
                  </a:lnTo>
                  <a:cubicBezTo>
                    <a:pt x="0" y="6323"/>
                    <a:pt x="6323" y="0"/>
                    <a:pt x="14122" y="0"/>
                  </a:cubicBezTo>
                  <a:close/>
                </a:path>
              </a:pathLst>
            </a:custGeom>
            <a:solidFill>
              <a:srgbClr val="FFFCF3">
                <a:alpha val="4078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8575"/>
              <a:ext cx="2165752" cy="32295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4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590218" y="209441"/>
            <a:ext cx="10697782" cy="1559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46"/>
              </a:lnSpc>
            </a:pPr>
            <a:r>
              <a:rPr lang="en-US" sz="910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III Công </a:t>
            </a:r>
            <a:r>
              <a:rPr lang="en-US" sz="910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nghệ</a:t>
            </a:r>
            <a:r>
              <a:rPr lang="en-US" sz="910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910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và</a:t>
            </a:r>
            <a:r>
              <a:rPr lang="en-US" sz="910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910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kiến</a:t>
            </a:r>
            <a:r>
              <a:rPr lang="en-US" sz="9104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 </a:t>
            </a:r>
            <a:r>
              <a:rPr lang="en-US" sz="9104" dirty="0" err="1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trúc</a:t>
            </a:r>
            <a:endParaRPr lang="en-US" sz="9104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442044" y="1978320"/>
            <a:ext cx="10009122" cy="7811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AI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trong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sức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khỏe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số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sử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dụng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công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nghệ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như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Machine Learning, Deep Learning, NLP, IoMT, Cloud/Edge AI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kỹ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thuật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bảo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mật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để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phân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tích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hồ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sơ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bệnh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án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hình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ảnh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y khoa,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từ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thiết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bị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đeo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tín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hiệu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sinh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học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nhằm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hỗ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trợ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chẩn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đoán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tiên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lượng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theo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dõi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bệnh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nhân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. Các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công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nghệ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này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được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vận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hành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trong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một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kiến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trúc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hệ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thống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gồm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nhiều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lớp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: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thập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bệnh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án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hình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ảnh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cảm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biến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),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lưu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trữ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quản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lý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(FHIR/HL7),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tiền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xử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lý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làm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sạch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–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chuẩn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hóa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),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mô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hình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AI (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dự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đoán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phân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tích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hình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ảnh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NLP),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triển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khai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(API,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ứng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dụng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bệnh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viện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thiết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bị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IoT)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giao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diện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người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dùng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(dashboard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bác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sĩ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app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bệnh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nhân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).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Nhờ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sự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kết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hợp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giữa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công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nghệ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kiến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trúc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này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AI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giúp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chăm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sóc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sức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khỏe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trở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nên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chính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xác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hơn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nhân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hóa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hơn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hiệu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quả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3099" spc="2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hơn</a:t>
            </a:r>
            <a:r>
              <a:rPr lang="en-US" sz="3099" spc="2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.</a:t>
            </a:r>
          </a:p>
          <a:p>
            <a:pPr algn="l">
              <a:lnSpc>
                <a:spcPts val="700"/>
              </a:lnSpc>
              <a:spcBef>
                <a:spcPct val="0"/>
              </a:spcBef>
            </a:pPr>
            <a:endParaRPr lang="en-US" sz="3099" spc="24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28700" y="1178494"/>
            <a:ext cx="4572938" cy="9477591"/>
          </a:xfrm>
          <a:custGeom>
            <a:avLst/>
            <a:gdLst/>
            <a:ahLst/>
            <a:cxnLst/>
            <a:rect l="l" t="t" r="r" b="b"/>
            <a:pathLst>
              <a:path w="4572938" h="9477591">
                <a:moveTo>
                  <a:pt x="0" y="0"/>
                </a:moveTo>
                <a:lnTo>
                  <a:pt x="4572938" y="0"/>
                </a:lnTo>
                <a:lnTo>
                  <a:pt x="4572938" y="9477591"/>
                </a:lnTo>
                <a:lnTo>
                  <a:pt x="0" y="9477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5500" y="381345"/>
            <a:ext cx="8542377" cy="1630817"/>
          </a:xfrm>
          <a:custGeom>
            <a:avLst/>
            <a:gdLst/>
            <a:ahLst/>
            <a:cxnLst/>
            <a:rect l="l" t="t" r="r" b="b"/>
            <a:pathLst>
              <a:path w="8542377" h="1630817">
                <a:moveTo>
                  <a:pt x="0" y="0"/>
                </a:moveTo>
                <a:lnTo>
                  <a:pt x="8542377" y="0"/>
                </a:lnTo>
                <a:lnTo>
                  <a:pt x="8542377" y="1630817"/>
                </a:lnTo>
                <a:lnTo>
                  <a:pt x="0" y="16308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8168330" y="699123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744104" y="3572071"/>
            <a:ext cx="9543896" cy="6155813"/>
            <a:chOff x="0" y="0"/>
            <a:chExt cx="6350000" cy="4095750"/>
          </a:xfrm>
        </p:grpSpPr>
        <p:sp>
          <p:nvSpPr>
            <p:cNvPr id="6" name="Freeform 6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124" r="-212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1342" y="514640"/>
            <a:ext cx="5825867" cy="128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6"/>
              </a:lnSpc>
            </a:pPr>
            <a:r>
              <a:rPr lang="en-US" sz="3690" b="1" spc="262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1. Các </a:t>
            </a:r>
            <a:r>
              <a:rPr lang="en-US" sz="3690" b="1" spc="262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Mô</a:t>
            </a:r>
            <a:r>
              <a:rPr lang="en-US" sz="3690" b="1" spc="262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3690" b="1" spc="262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hình</a:t>
            </a:r>
            <a:r>
              <a:rPr lang="en-US" sz="3690" b="1" spc="262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Machine Learning </a:t>
            </a:r>
            <a:r>
              <a:rPr lang="en-US" sz="3690" b="1" spc="262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Phổ</a:t>
            </a:r>
            <a:r>
              <a:rPr lang="en-US" sz="3690" b="1" spc="262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3690" b="1" spc="262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biến</a:t>
            </a:r>
            <a:r>
              <a:rPr lang="en-US" sz="3690" b="1" spc="262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5500" y="2540529"/>
            <a:ext cx="7088657" cy="6081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9"/>
              </a:lnSpc>
              <a:spcBef>
                <a:spcPct val="0"/>
              </a:spcBef>
            </a:pP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Machine Learning (ML - Học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máy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)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là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cốt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lõi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của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AI,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cho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phép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hệ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thống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học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hỏi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từ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mà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không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cần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lập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trình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rõ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ràng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. Các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mô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hình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phổ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biến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thường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được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phân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loại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dựa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trên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cách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chúng</a:t>
            </a:r>
            <a:r>
              <a:rPr lang="en-US" sz="4307" spc="34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4307" spc="34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học</a:t>
            </a:r>
            <a:endParaRPr lang="en-US" sz="4307" spc="34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6029"/>
              </a:lnSpc>
              <a:spcBef>
                <a:spcPct val="0"/>
              </a:spcBef>
            </a:pPr>
            <a:endParaRPr lang="en-US" sz="4307" spc="34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59201" y="390116"/>
            <a:ext cx="6358597" cy="1213914"/>
          </a:xfrm>
          <a:custGeom>
            <a:avLst/>
            <a:gdLst/>
            <a:ahLst/>
            <a:cxnLst/>
            <a:rect l="l" t="t" r="r" b="b"/>
            <a:pathLst>
              <a:path w="6358597" h="1213914">
                <a:moveTo>
                  <a:pt x="0" y="0"/>
                </a:moveTo>
                <a:lnTo>
                  <a:pt x="6358597" y="0"/>
                </a:lnTo>
                <a:lnTo>
                  <a:pt x="6358597" y="1213914"/>
                </a:lnTo>
                <a:lnTo>
                  <a:pt x="0" y="1213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41700" y="1390041"/>
            <a:ext cx="7386819" cy="1410211"/>
          </a:xfrm>
          <a:custGeom>
            <a:avLst/>
            <a:gdLst/>
            <a:ahLst/>
            <a:cxnLst/>
            <a:rect l="l" t="t" r="r" b="b"/>
            <a:pathLst>
              <a:path w="7386819" h="1410211">
                <a:moveTo>
                  <a:pt x="0" y="0"/>
                </a:moveTo>
                <a:lnTo>
                  <a:pt x="7386819" y="0"/>
                </a:lnTo>
                <a:lnTo>
                  <a:pt x="7386819" y="1410211"/>
                </a:lnTo>
                <a:lnTo>
                  <a:pt x="0" y="14102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8168330" y="699123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59201" y="4933832"/>
            <a:ext cx="6379535" cy="4114800"/>
            <a:chOff x="0" y="0"/>
            <a:chExt cx="6350000" cy="4095750"/>
          </a:xfrm>
        </p:grpSpPr>
        <p:sp>
          <p:nvSpPr>
            <p:cNvPr id="7" name="Freeform 7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6386" b="-16386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745342" y="5784774"/>
            <a:ext cx="6379535" cy="4114800"/>
            <a:chOff x="0" y="0"/>
            <a:chExt cx="6350000" cy="4095750"/>
          </a:xfrm>
        </p:grpSpPr>
        <p:sp>
          <p:nvSpPr>
            <p:cNvPr id="11" name="Freeform 11"/>
            <p:cNvSpPr/>
            <p:nvPr/>
          </p:nvSpPr>
          <p:spPr>
            <a:xfrm>
              <a:off x="101600" y="521970"/>
              <a:ext cx="6146800" cy="3472180"/>
            </a:xfrm>
            <a:custGeom>
              <a:avLst/>
              <a:gdLst/>
              <a:ahLst/>
              <a:cxnLst/>
              <a:rect l="l" t="t" r="r" b="b"/>
              <a:pathLst>
                <a:path w="6146800" h="3472180">
                  <a:moveTo>
                    <a:pt x="0" y="0"/>
                  </a:moveTo>
                  <a:lnTo>
                    <a:pt x="6146800" y="0"/>
                  </a:lnTo>
                  <a:lnTo>
                    <a:pt x="6146800" y="3472180"/>
                  </a:lnTo>
                  <a:lnTo>
                    <a:pt x="0" y="3472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969" r="-396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95250" y="110490"/>
              <a:ext cx="1186180" cy="311150"/>
            </a:xfrm>
            <a:custGeom>
              <a:avLst/>
              <a:gdLst/>
              <a:ahLst/>
              <a:cxnLst/>
              <a:rect l="l" t="t" r="r" b="b"/>
              <a:pathLst>
                <a:path w="1186180" h="311150">
                  <a:moveTo>
                    <a:pt x="537210" y="99060"/>
                  </a:moveTo>
                  <a:lnTo>
                    <a:pt x="648970" y="99060"/>
                  </a:lnTo>
                  <a:lnTo>
                    <a:pt x="648970" y="210820"/>
                  </a:lnTo>
                  <a:lnTo>
                    <a:pt x="537210" y="210820"/>
                  </a:lnTo>
                  <a:lnTo>
                    <a:pt x="537210" y="99060"/>
                  </a:lnTo>
                  <a:close/>
                  <a:moveTo>
                    <a:pt x="6350" y="0"/>
                  </a:moveTo>
                  <a:lnTo>
                    <a:pt x="312420" y="0"/>
                  </a:lnTo>
                  <a:lnTo>
                    <a:pt x="312420" y="311150"/>
                  </a:lnTo>
                  <a:lnTo>
                    <a:pt x="6350" y="311150"/>
                  </a:lnTo>
                  <a:lnTo>
                    <a:pt x="0" y="311150"/>
                  </a:lnTo>
                  <a:lnTo>
                    <a:pt x="0" y="0"/>
                  </a:lnTo>
                  <a:lnTo>
                    <a:pt x="6350" y="0"/>
                  </a:lnTo>
                  <a:close/>
                  <a:moveTo>
                    <a:pt x="120650" y="156210"/>
                  </a:moveTo>
                  <a:lnTo>
                    <a:pt x="43180" y="232410"/>
                  </a:lnTo>
                  <a:lnTo>
                    <a:pt x="78740" y="267970"/>
                  </a:lnTo>
                  <a:lnTo>
                    <a:pt x="156210" y="190500"/>
                  </a:lnTo>
                  <a:lnTo>
                    <a:pt x="233680" y="267970"/>
                  </a:lnTo>
                  <a:lnTo>
                    <a:pt x="269240" y="232410"/>
                  </a:lnTo>
                  <a:lnTo>
                    <a:pt x="191770" y="156210"/>
                  </a:lnTo>
                  <a:lnTo>
                    <a:pt x="269240" y="78740"/>
                  </a:lnTo>
                  <a:lnTo>
                    <a:pt x="233680" y="43180"/>
                  </a:lnTo>
                  <a:lnTo>
                    <a:pt x="156210" y="120650"/>
                  </a:lnTo>
                  <a:lnTo>
                    <a:pt x="78740" y="43180"/>
                  </a:lnTo>
                  <a:lnTo>
                    <a:pt x="43180" y="78740"/>
                  </a:lnTo>
                  <a:lnTo>
                    <a:pt x="120650" y="156210"/>
                  </a:lnTo>
                  <a:close/>
                  <a:moveTo>
                    <a:pt x="436880" y="0"/>
                  </a:moveTo>
                  <a:lnTo>
                    <a:pt x="748030" y="0"/>
                  </a:lnTo>
                  <a:lnTo>
                    <a:pt x="748030" y="311150"/>
                  </a:lnTo>
                  <a:lnTo>
                    <a:pt x="436880" y="311150"/>
                  </a:lnTo>
                  <a:lnTo>
                    <a:pt x="436880" y="0"/>
                  </a:lnTo>
                  <a:close/>
                  <a:moveTo>
                    <a:pt x="486410" y="261620"/>
                  </a:moveTo>
                  <a:lnTo>
                    <a:pt x="699770" y="261620"/>
                  </a:lnTo>
                  <a:lnTo>
                    <a:pt x="699770" y="48260"/>
                  </a:lnTo>
                  <a:lnTo>
                    <a:pt x="486410" y="48260"/>
                  </a:lnTo>
                  <a:lnTo>
                    <a:pt x="486410" y="261620"/>
                  </a:lnTo>
                  <a:close/>
                  <a:moveTo>
                    <a:pt x="1186180" y="0"/>
                  </a:moveTo>
                  <a:lnTo>
                    <a:pt x="1186180" y="311150"/>
                  </a:lnTo>
                  <a:lnTo>
                    <a:pt x="875030" y="311150"/>
                  </a:lnTo>
                  <a:lnTo>
                    <a:pt x="875030" y="0"/>
                  </a:lnTo>
                  <a:lnTo>
                    <a:pt x="1186180" y="0"/>
                  </a:lnTo>
                  <a:close/>
                  <a:moveTo>
                    <a:pt x="1135380" y="185420"/>
                  </a:moveTo>
                  <a:lnTo>
                    <a:pt x="924560" y="185420"/>
                  </a:lnTo>
                  <a:lnTo>
                    <a:pt x="924560" y="236220"/>
                  </a:lnTo>
                  <a:lnTo>
                    <a:pt x="1135380" y="236220"/>
                  </a:lnTo>
                  <a:lnTo>
                    <a:pt x="1135380" y="1854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350000" cy="4095750"/>
            </a:xfrm>
            <a:custGeom>
              <a:avLst/>
              <a:gdLst/>
              <a:ahLst/>
              <a:cxnLst/>
              <a:rect l="l" t="t" r="r" b="b"/>
              <a:pathLst>
                <a:path w="6350000" h="4095750">
                  <a:moveTo>
                    <a:pt x="0" y="0"/>
                  </a:moveTo>
                  <a:lnTo>
                    <a:pt x="0" y="521970"/>
                  </a:lnTo>
                  <a:lnTo>
                    <a:pt x="0" y="4095750"/>
                  </a:lnTo>
                  <a:lnTo>
                    <a:pt x="6350000" y="4095750"/>
                  </a:lnTo>
                  <a:lnTo>
                    <a:pt x="6350000" y="521970"/>
                  </a:lnTo>
                  <a:lnTo>
                    <a:pt x="6350000" y="0"/>
                  </a:lnTo>
                  <a:lnTo>
                    <a:pt x="0" y="0"/>
                  </a:lnTo>
                  <a:close/>
                  <a:moveTo>
                    <a:pt x="6248400" y="3994150"/>
                  </a:moveTo>
                  <a:lnTo>
                    <a:pt x="101600" y="3994150"/>
                  </a:lnTo>
                  <a:lnTo>
                    <a:pt x="101600" y="521970"/>
                  </a:lnTo>
                  <a:lnTo>
                    <a:pt x="6248400" y="521970"/>
                  </a:lnTo>
                  <a:lnTo>
                    <a:pt x="6248400" y="3994150"/>
                  </a:lnTo>
                  <a:close/>
                  <a:moveTo>
                    <a:pt x="1281430" y="110490"/>
                  </a:moveTo>
                  <a:lnTo>
                    <a:pt x="1281430" y="421640"/>
                  </a:lnTo>
                  <a:lnTo>
                    <a:pt x="970280" y="421640"/>
                  </a:lnTo>
                  <a:lnTo>
                    <a:pt x="970280" y="110490"/>
                  </a:lnTo>
                  <a:lnTo>
                    <a:pt x="1281430" y="110490"/>
                  </a:lnTo>
                  <a:close/>
                  <a:moveTo>
                    <a:pt x="844550" y="110490"/>
                  </a:moveTo>
                  <a:lnTo>
                    <a:pt x="844550" y="421640"/>
                  </a:lnTo>
                  <a:lnTo>
                    <a:pt x="532130" y="421640"/>
                  </a:lnTo>
                  <a:lnTo>
                    <a:pt x="532130" y="110490"/>
                  </a:lnTo>
                  <a:lnTo>
                    <a:pt x="844550" y="110490"/>
                  </a:lnTo>
                  <a:close/>
                  <a:moveTo>
                    <a:pt x="407670" y="110490"/>
                  </a:moveTo>
                  <a:lnTo>
                    <a:pt x="407670" y="421640"/>
                  </a:lnTo>
                  <a:lnTo>
                    <a:pt x="101600" y="421640"/>
                  </a:lnTo>
                  <a:lnTo>
                    <a:pt x="95250" y="421640"/>
                  </a:lnTo>
                  <a:lnTo>
                    <a:pt x="95250" y="110490"/>
                  </a:lnTo>
                  <a:lnTo>
                    <a:pt x="101600" y="110490"/>
                  </a:lnTo>
                  <a:lnTo>
                    <a:pt x="407670" y="110490"/>
                  </a:lnTo>
                  <a:close/>
                  <a:moveTo>
                    <a:pt x="364490" y="189230"/>
                  </a:moveTo>
                  <a:lnTo>
                    <a:pt x="287020" y="266700"/>
                  </a:lnTo>
                  <a:lnTo>
                    <a:pt x="364490" y="344170"/>
                  </a:lnTo>
                  <a:lnTo>
                    <a:pt x="328930" y="379730"/>
                  </a:lnTo>
                  <a:lnTo>
                    <a:pt x="251460" y="302260"/>
                  </a:lnTo>
                  <a:lnTo>
                    <a:pt x="173990" y="379730"/>
                  </a:lnTo>
                  <a:lnTo>
                    <a:pt x="138430" y="342900"/>
                  </a:lnTo>
                  <a:lnTo>
                    <a:pt x="215900" y="266700"/>
                  </a:lnTo>
                  <a:lnTo>
                    <a:pt x="138430" y="189230"/>
                  </a:lnTo>
                  <a:lnTo>
                    <a:pt x="173990" y="153670"/>
                  </a:lnTo>
                  <a:lnTo>
                    <a:pt x="251460" y="231140"/>
                  </a:lnTo>
                  <a:lnTo>
                    <a:pt x="328930" y="153670"/>
                  </a:lnTo>
                  <a:lnTo>
                    <a:pt x="364490" y="189230"/>
                  </a:lnTo>
                  <a:close/>
                  <a:moveTo>
                    <a:pt x="795020" y="158750"/>
                  </a:moveTo>
                  <a:lnTo>
                    <a:pt x="581660" y="158750"/>
                  </a:lnTo>
                  <a:lnTo>
                    <a:pt x="581660" y="372110"/>
                  </a:lnTo>
                  <a:lnTo>
                    <a:pt x="795020" y="372110"/>
                  </a:lnTo>
                  <a:lnTo>
                    <a:pt x="795020" y="158750"/>
                  </a:lnTo>
                  <a:close/>
                  <a:moveTo>
                    <a:pt x="744220" y="321310"/>
                  </a:moveTo>
                  <a:lnTo>
                    <a:pt x="632460" y="321310"/>
                  </a:lnTo>
                  <a:lnTo>
                    <a:pt x="632460" y="209550"/>
                  </a:lnTo>
                  <a:lnTo>
                    <a:pt x="744220" y="209550"/>
                  </a:lnTo>
                  <a:lnTo>
                    <a:pt x="744220" y="321310"/>
                  </a:lnTo>
                  <a:close/>
                  <a:moveTo>
                    <a:pt x="1019810" y="295910"/>
                  </a:moveTo>
                  <a:lnTo>
                    <a:pt x="1230630" y="295910"/>
                  </a:lnTo>
                  <a:lnTo>
                    <a:pt x="1230630" y="346710"/>
                  </a:lnTo>
                  <a:lnTo>
                    <a:pt x="1019810" y="346710"/>
                  </a:lnTo>
                  <a:lnTo>
                    <a:pt x="1019810" y="295910"/>
                  </a:lnTo>
                  <a:close/>
                </a:path>
              </a:pathLst>
            </a:custGeom>
            <a:solidFill>
              <a:srgbClr val="E57E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492538"/>
            <a:ext cx="4549026" cy="942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3"/>
              </a:lnSpc>
            </a:pPr>
            <a:r>
              <a:rPr lang="en-US" sz="2666" b="1" spc="189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2. </a:t>
            </a:r>
            <a:r>
              <a:rPr lang="en-US" sz="2666" b="1" spc="189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Xử</a:t>
            </a:r>
            <a:r>
              <a:rPr lang="en-US" sz="2666" b="1" spc="189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2666" b="1" spc="189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lý</a:t>
            </a:r>
            <a:r>
              <a:rPr lang="en-US" sz="2666" b="1" spc="189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2666" b="1" spc="189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Ngôn</a:t>
            </a:r>
            <a:r>
              <a:rPr lang="en-US" sz="2666" b="1" spc="189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2666" b="1" spc="189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ngữ</a:t>
            </a:r>
            <a:r>
              <a:rPr lang="en-US" sz="2666" b="1" spc="189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2666" b="1" spc="189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Tự</a:t>
            </a:r>
            <a:r>
              <a:rPr lang="en-US" sz="2666" b="1" spc="189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2666" b="1" spc="189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nhiên</a:t>
            </a:r>
            <a:r>
              <a:rPr lang="en-US" sz="2666" b="1" spc="189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(NLP) </a:t>
            </a:r>
            <a:r>
              <a:rPr lang="en-US" sz="2666" b="1" spc="189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trong</a:t>
            </a:r>
            <a:r>
              <a:rPr lang="en-US" sz="2666" b="1" spc="189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Y </a:t>
            </a:r>
            <a:r>
              <a:rPr lang="en-US" sz="2666" b="1" spc="189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tế</a:t>
            </a:r>
            <a:r>
              <a:rPr lang="en-US" sz="2666" b="1" spc="189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4381" y="2039266"/>
            <a:ext cx="6728237" cy="2621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NLP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là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công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nghệ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giúp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máy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tính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hiểu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diễn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giải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tạo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ra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ngôn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ngữ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của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con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người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đóng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vai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trò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quan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trọng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trong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việc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khai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thác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dữ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liệu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phi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cấu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trúc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trong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y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tế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(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như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ghi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chú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lâm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sàng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báo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cáo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X-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quang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tóm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tắt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xuất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499" spc="19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viện</a:t>
            </a:r>
            <a:r>
              <a:rPr lang="en-US" sz="2499" spc="19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).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 spc="19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65802" y="3299575"/>
            <a:ext cx="7308095" cy="1831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Một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hệ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thống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AI y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tế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phức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tạp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cần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một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kiến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trúc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mạnh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mẽ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thường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bao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gồm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nhiều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lớp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thành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phần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để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thu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thập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xử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lý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,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và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triển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khai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các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mô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</a:t>
            </a:r>
            <a:r>
              <a:rPr lang="en-US" sz="2600" spc="20" dirty="0" err="1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hình</a:t>
            </a:r>
            <a:r>
              <a:rPr lang="en-US" sz="2600" spc="20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AI.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 spc="20" dirty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35822" y="1800392"/>
            <a:ext cx="5421630" cy="522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7"/>
              </a:lnSpc>
            </a:pPr>
            <a:r>
              <a:rPr lang="en-US" sz="3040" b="1" spc="215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3. </a:t>
            </a:r>
            <a:r>
              <a:rPr lang="en-US" sz="3040" b="1" spc="215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Kiến</a:t>
            </a:r>
            <a:r>
              <a:rPr lang="en-US" sz="3040" b="1" spc="215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3040" b="1" spc="215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trúc</a:t>
            </a:r>
            <a:r>
              <a:rPr lang="en-US" sz="3040" b="1" spc="215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3040" b="1" spc="215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Hệ</a:t>
            </a:r>
            <a:r>
              <a:rPr lang="en-US" sz="3040" b="1" spc="215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3040" b="1" spc="215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thống</a:t>
            </a:r>
            <a:r>
              <a:rPr lang="en-US" sz="3040" b="1" spc="215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AI Y </a:t>
            </a:r>
            <a:r>
              <a:rPr lang="en-US" sz="3040" b="1" spc="215" dirty="0" err="1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tế</a:t>
            </a:r>
            <a:r>
              <a:rPr lang="en-US" sz="3040" b="1" spc="215" dirty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895600" y="-1923082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3103494" y="1404726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03494" y="2256691"/>
            <a:ext cx="4695822" cy="311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1. Thiên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kiến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trong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thuật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toán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AI (Algorithmic Bias)</a:t>
            </a:r>
          </a:p>
          <a:p>
            <a:pPr algn="ctr">
              <a:lnSpc>
                <a:spcPts val="6160"/>
              </a:lnSpc>
            </a:pPr>
            <a:endParaRPr lang="en-US" sz="4400" b="1" spc="198" dirty="0">
              <a:solidFill>
                <a:srgbClr val="001E70"/>
              </a:solidFill>
              <a:latin typeface="Tek Tall Arabic Bold"/>
              <a:ea typeface="Tek Tall Arabic Bold"/>
              <a:cs typeface="Tek Tall Arabic Bold"/>
              <a:sym typeface="Tek Tall Arab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67804" y="388219"/>
            <a:ext cx="15940706" cy="1464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54"/>
              </a:lnSpc>
            </a:pPr>
            <a:r>
              <a:rPr lang="en-US" sz="885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IV. THÁCH THỨC</a:t>
            </a:r>
          </a:p>
          <a:p>
            <a:pPr algn="ctr">
              <a:lnSpc>
                <a:spcPts val="3584"/>
              </a:lnSpc>
            </a:pPr>
            <a:endParaRPr lang="en-US" sz="8850" dirty="0">
              <a:solidFill>
                <a:srgbClr val="FFFFFF"/>
              </a:solidFill>
              <a:latin typeface="Ara Hamah Alfidaa"/>
              <a:ea typeface="Ara Hamah Alfidaa"/>
              <a:cs typeface="Ara Hamah Alfidaa"/>
              <a:sym typeface="Ara Hamah Alfidaa"/>
            </a:endParaRPr>
          </a:p>
        </p:txBody>
      </p:sp>
      <p:sp>
        <p:nvSpPr>
          <p:cNvPr id="7" name="Freeform 7"/>
          <p:cNvSpPr/>
          <p:nvPr/>
        </p:nvSpPr>
        <p:spPr>
          <a:xfrm rot="-10800000">
            <a:off x="8867373" y="1404726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3103494" y="5999363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8"/>
                </a:lnTo>
                <a:lnTo>
                  <a:pt x="0" y="4270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867373" y="2256691"/>
            <a:ext cx="4554409" cy="2462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7"/>
              </a:lnSpc>
            </a:pPr>
            <a:r>
              <a:rPr lang="en-US" sz="4648" b="1" spc="209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2. </a:t>
            </a:r>
            <a:r>
              <a:rPr lang="en-US" sz="4648" b="1" spc="209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Nguồn</a:t>
            </a:r>
            <a:r>
              <a:rPr lang="en-US" sz="4648" b="1" spc="209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648" b="1" spc="209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gốc</a:t>
            </a:r>
            <a:r>
              <a:rPr lang="en-US" sz="4648" b="1" spc="209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648" b="1" spc="209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và</a:t>
            </a:r>
            <a:r>
              <a:rPr lang="en-US" sz="4648" b="1" spc="209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Nguyên </a:t>
            </a:r>
            <a:r>
              <a:rPr lang="en-US" sz="4648" b="1" spc="209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nhân</a:t>
            </a:r>
            <a:r>
              <a:rPr lang="en-US" sz="4648" b="1" spc="209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648" b="1" spc="209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Chính</a:t>
            </a:r>
            <a:endParaRPr lang="en-US" sz="4648" b="1" spc="209" dirty="0">
              <a:solidFill>
                <a:srgbClr val="001E70"/>
              </a:solidFill>
              <a:latin typeface="Tek Tall Arabic Bold"/>
              <a:ea typeface="Tek Tall Arabic Bold"/>
              <a:cs typeface="Tek Tall Arabic Bold"/>
              <a:sym typeface="Tek Tall Arab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03494" y="6914287"/>
            <a:ext cx="4695822" cy="233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3.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Tác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động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của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Thiên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kiến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trong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sức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khỏe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số</a:t>
            </a:r>
            <a:endParaRPr lang="en-US" sz="4400" b="1" spc="198" dirty="0">
              <a:solidFill>
                <a:srgbClr val="001E70"/>
              </a:solidFill>
              <a:latin typeface="Tek Tall Arabic Bold"/>
              <a:ea typeface="Tek Tall Arabic Bold"/>
              <a:cs typeface="Tek Tall Arabic Bold"/>
              <a:sym typeface="Tek Tall Arabic Bold"/>
            </a:endParaRPr>
          </a:p>
        </p:txBody>
      </p:sp>
      <p:sp>
        <p:nvSpPr>
          <p:cNvPr id="11" name="Freeform 11"/>
          <p:cNvSpPr/>
          <p:nvPr/>
        </p:nvSpPr>
        <p:spPr>
          <a:xfrm rot="-10800000">
            <a:off x="8867373" y="6016213"/>
            <a:ext cx="4966032" cy="4270787"/>
          </a:xfrm>
          <a:custGeom>
            <a:avLst/>
            <a:gdLst/>
            <a:ahLst/>
            <a:cxnLst/>
            <a:rect l="l" t="t" r="r" b="b"/>
            <a:pathLst>
              <a:path w="4966032" h="4270787">
                <a:moveTo>
                  <a:pt x="0" y="0"/>
                </a:moveTo>
                <a:lnTo>
                  <a:pt x="4966032" y="0"/>
                </a:lnTo>
                <a:lnTo>
                  <a:pt x="4966032" y="4270787"/>
                </a:lnTo>
                <a:lnTo>
                  <a:pt x="0" y="42707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961766" y="6922135"/>
            <a:ext cx="4365622" cy="233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4. 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Biện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pháp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giải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quyết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và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giảm</a:t>
            </a:r>
            <a:r>
              <a:rPr lang="en-US" sz="4400" b="1" spc="198" dirty="0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 </a:t>
            </a:r>
            <a:r>
              <a:rPr lang="en-US" sz="4400" b="1" spc="198" dirty="0" err="1">
                <a:solidFill>
                  <a:srgbClr val="001E70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thiểu</a:t>
            </a:r>
            <a:endParaRPr lang="en-US" sz="4400" b="1" spc="198" dirty="0">
              <a:solidFill>
                <a:srgbClr val="001E70"/>
              </a:solidFill>
              <a:latin typeface="Tek Tall Arabic Bold"/>
              <a:ea typeface="Tek Tall Arabic Bold"/>
              <a:cs typeface="Tek Tall Arabic Bold"/>
              <a:sym typeface="Tek Tall Arabic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1051</Words>
  <Application>Microsoft Office PowerPoint</Application>
  <PresentationFormat>Custom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TT Chocolates Bold</vt:lpstr>
      <vt:lpstr>TT Chocolates</vt:lpstr>
      <vt:lpstr>Calibri</vt:lpstr>
      <vt:lpstr>Tek Tall Arabic Bold</vt:lpstr>
      <vt:lpstr>Arial</vt:lpstr>
      <vt:lpstr>Ara Hamah Alfidaa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Modern Virtual Reality Presentation</dc:title>
  <cp:lastModifiedBy>Bui Nhan</cp:lastModifiedBy>
  <cp:revision>2</cp:revision>
  <dcterms:created xsi:type="dcterms:W3CDTF">2006-08-16T00:00:00Z</dcterms:created>
  <dcterms:modified xsi:type="dcterms:W3CDTF">2025-11-30T14:43:04Z</dcterms:modified>
  <dc:identifier>DAG6C_Q5Qlw</dc:identifier>
</cp:coreProperties>
</file>